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7"/>
  </p:notesMasterIdLst>
  <p:handoutMasterIdLst>
    <p:handoutMasterId r:id="rId18"/>
  </p:handoutMasterIdLst>
  <p:sldIdLst>
    <p:sldId id="278" r:id="rId2"/>
    <p:sldId id="273" r:id="rId3"/>
    <p:sldId id="257" r:id="rId4"/>
    <p:sldId id="259" r:id="rId5"/>
    <p:sldId id="260" r:id="rId6"/>
    <p:sldId id="258" r:id="rId7"/>
    <p:sldId id="264" r:id="rId8"/>
    <p:sldId id="263" r:id="rId9"/>
    <p:sldId id="265" r:id="rId10"/>
    <p:sldId id="267" r:id="rId11"/>
    <p:sldId id="268" r:id="rId12"/>
    <p:sldId id="269" r:id="rId13"/>
    <p:sldId id="271" r:id="rId14"/>
    <p:sldId id="270" r:id="rId15"/>
    <p:sldId id="272"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0EFC0"/>
    <a:srgbClr val="EFF1C2"/>
    <a:srgbClr val="EBEEB8"/>
    <a:srgbClr val="F0F0C5"/>
    <a:srgbClr val="F0ECC5"/>
    <a:srgbClr val="EBE1AC"/>
    <a:srgbClr val="E6DB89"/>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076" autoAdjust="0"/>
    <p:restoredTop sz="79026" autoAdjust="0"/>
  </p:normalViewPr>
  <p:slideViewPr>
    <p:cSldViewPr snapToGrid="0" snapToObjects="1">
      <p:cViewPr varScale="1">
        <p:scale>
          <a:sx n="82" d="100"/>
          <a:sy n="82" d="100"/>
        </p:scale>
        <p:origin x="-104" y="-25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notesMaster" Target="notesMasters/notesMaster1.xml"/><Relationship Id="rId18" Type="http://schemas.openxmlformats.org/officeDocument/2006/relationships/handoutMaster" Target="handoutMasters/handoutMaster1.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openxmlformats.org/officeDocument/2006/relationships/oleObject" Target="Macintosh%20HD:Users:peterdarcy:Documents:Microsoft%20User%20Data:Office%202011%20AutoRecovery:eng%20set%20mat%20VA%20(version%201).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8"/>
    </mc:Choice>
    <mc:Fallback>
      <c:style val="28"/>
    </mc:Fallback>
  </mc:AlternateContent>
  <c:chart>
    <c:autoTitleDeleted val="1"/>
    <c:plotArea>
      <c:layout/>
      <c:scatterChart>
        <c:scatterStyle val="lineMarker"/>
        <c:varyColors val="0"/>
        <c:ser>
          <c:idx val="0"/>
          <c:order val="0"/>
          <c:spPr>
            <a:ln w="66675">
              <a:noFill/>
            </a:ln>
          </c:spPr>
          <c:trendline>
            <c:trendlineType val="linear"/>
            <c:dispRSqr val="0"/>
            <c:dispEq val="0"/>
          </c:trendline>
          <c:xVal>
            <c:numRef>
              <c:f>'SETSPUPIL VAs'!$J$35:$J$42</c:f>
              <c:numCache>
                <c:formatCode>General</c:formatCode>
                <c:ptCount val="8"/>
                <c:pt idx="0">
                  <c:v>1.0</c:v>
                </c:pt>
                <c:pt idx="1">
                  <c:v>2.0</c:v>
                </c:pt>
                <c:pt idx="2">
                  <c:v>3.0</c:v>
                </c:pt>
                <c:pt idx="3">
                  <c:v>4.0</c:v>
                </c:pt>
                <c:pt idx="4">
                  <c:v>5.0</c:v>
                </c:pt>
                <c:pt idx="5">
                  <c:v>6.0</c:v>
                </c:pt>
                <c:pt idx="6">
                  <c:v>7.0</c:v>
                </c:pt>
                <c:pt idx="7">
                  <c:v>8.0</c:v>
                </c:pt>
              </c:numCache>
            </c:numRef>
          </c:xVal>
          <c:yVal>
            <c:numRef>
              <c:f>'SETSPUPIL VAs'!$K$35:$K$42</c:f>
              <c:numCache>
                <c:formatCode>General</c:formatCode>
                <c:ptCount val="8"/>
                <c:pt idx="0">
                  <c:v>0.27</c:v>
                </c:pt>
                <c:pt idx="1">
                  <c:v>0.2</c:v>
                </c:pt>
                <c:pt idx="2">
                  <c:v>0.14</c:v>
                </c:pt>
                <c:pt idx="3">
                  <c:v>0.13</c:v>
                </c:pt>
                <c:pt idx="4">
                  <c:v>-0.11</c:v>
                </c:pt>
                <c:pt idx="5">
                  <c:v>-0.19</c:v>
                </c:pt>
                <c:pt idx="6">
                  <c:v>-0.25</c:v>
                </c:pt>
                <c:pt idx="7">
                  <c:v>-0.26</c:v>
                </c:pt>
              </c:numCache>
            </c:numRef>
          </c:yVal>
          <c:smooth val="0"/>
        </c:ser>
        <c:dLbls>
          <c:showLegendKey val="0"/>
          <c:showVal val="0"/>
          <c:showCatName val="0"/>
          <c:showSerName val="0"/>
          <c:showPercent val="0"/>
          <c:showBubbleSize val="0"/>
        </c:dLbls>
        <c:axId val="2097968744"/>
        <c:axId val="2114008568"/>
      </c:scatterChart>
      <c:valAx>
        <c:axId val="2097968744"/>
        <c:scaling>
          <c:orientation val="minMax"/>
        </c:scaling>
        <c:delete val="0"/>
        <c:axPos val="b"/>
        <c:majorGridlines/>
        <c:minorGridlines/>
        <c:title>
          <c:tx>
            <c:rich>
              <a:bodyPr/>
              <a:lstStyle/>
              <a:p>
                <a:pPr>
                  <a:defRPr/>
                </a:pPr>
                <a:r>
                  <a:rPr lang="en-US" dirty="0" smtClean="0"/>
                  <a:t>Rank order </a:t>
                </a:r>
                <a:r>
                  <a:rPr lang="mr-IN" dirty="0" smtClean="0"/>
                  <a:t>–</a:t>
                </a:r>
                <a:r>
                  <a:rPr lang="en-US" dirty="0" smtClean="0"/>
                  <a:t> Teacher 1 to 8</a:t>
                </a:r>
                <a:endParaRPr lang="en-US" dirty="0"/>
              </a:p>
            </c:rich>
          </c:tx>
          <c:layout/>
          <c:overlay val="0"/>
        </c:title>
        <c:numFmt formatCode="General" sourceLinked="1"/>
        <c:majorTickMark val="out"/>
        <c:minorTickMark val="none"/>
        <c:tickLblPos val="nextTo"/>
        <c:crossAx val="2114008568"/>
        <c:crosses val="autoZero"/>
        <c:crossBetween val="midCat"/>
      </c:valAx>
      <c:valAx>
        <c:axId val="2114008568"/>
        <c:scaling>
          <c:orientation val="minMax"/>
        </c:scaling>
        <c:delete val="0"/>
        <c:axPos val="l"/>
        <c:majorGridlines/>
        <c:minorGridlines/>
        <c:title>
          <c:tx>
            <c:rich>
              <a:bodyPr/>
              <a:lstStyle/>
              <a:p>
                <a:pPr>
                  <a:defRPr/>
                </a:pPr>
                <a:r>
                  <a:rPr lang="en-US" dirty="0" smtClean="0"/>
                  <a:t>Value - added</a:t>
                </a:r>
                <a:endParaRPr lang="en-US" dirty="0"/>
              </a:p>
            </c:rich>
          </c:tx>
          <c:layout/>
          <c:overlay val="0"/>
        </c:title>
        <c:numFmt formatCode="General" sourceLinked="1"/>
        <c:majorTickMark val="out"/>
        <c:minorTickMark val="none"/>
        <c:tickLblPos val="nextTo"/>
        <c:crossAx val="2097968744"/>
        <c:crosses val="autoZero"/>
        <c:crossBetween val="midCat"/>
      </c:valAx>
    </c:plotArea>
    <c:plotVisOnly val="1"/>
    <c:dispBlanksAs val="gap"/>
    <c:showDLblsOverMax val="0"/>
  </c:chart>
  <c:txPr>
    <a:bodyPr/>
    <a:lstStyle/>
    <a:p>
      <a:pPr>
        <a:defRPr sz="1800"/>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A0F7C5D-999C-B94B-A946-220465BA317D}" type="datetimeFigureOut">
              <a:rPr lang="en-US" smtClean="0"/>
              <a:t>21/05/19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FCCFBAD-4A6C-8649-B273-5E480B2371FD}" type="slidenum">
              <a:rPr lang="en-US" smtClean="0"/>
              <a:t>‹#›</a:t>
            </a:fld>
            <a:endParaRPr lang="en-US"/>
          </a:p>
        </p:txBody>
      </p:sp>
    </p:spTree>
    <p:extLst>
      <p:ext uri="{BB962C8B-B14F-4D97-AF65-F5344CB8AC3E}">
        <p14:creationId xmlns:p14="http://schemas.microsoft.com/office/powerpoint/2010/main" val="30167252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B2662D5-8F7A-8940-A20D-23BB5D165A52}" type="datetimeFigureOut">
              <a:rPr lang="en-US" smtClean="0"/>
              <a:t>21/05/19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1057BDB-DBD1-5C44-95DA-CF00308348D0}" type="slidenum">
              <a:rPr lang="en-US" smtClean="0"/>
              <a:t>‹#›</a:t>
            </a:fld>
            <a:endParaRPr lang="en-US"/>
          </a:p>
        </p:txBody>
      </p:sp>
    </p:spTree>
    <p:extLst>
      <p:ext uri="{BB962C8B-B14F-4D97-AF65-F5344CB8AC3E}">
        <p14:creationId xmlns:p14="http://schemas.microsoft.com/office/powerpoint/2010/main" val="213526644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far we have talked about different sorts of assessment, but not the way we compare the performance between schools, teachers,</a:t>
            </a:r>
            <a:r>
              <a:rPr lang="en-US" baseline="0" dirty="0" smtClean="0"/>
              <a:t> </a:t>
            </a:r>
            <a:r>
              <a:rPr lang="en-US" dirty="0" smtClean="0"/>
              <a:t>subjects and pupils. </a:t>
            </a:r>
            <a:r>
              <a:rPr lang="en-US" dirty="0" err="1" smtClean="0"/>
              <a:t>Dr</a:t>
            </a:r>
            <a:r>
              <a:rPr lang="en-US" baseline="0" dirty="0" smtClean="0"/>
              <a:t> </a:t>
            </a:r>
            <a:r>
              <a:rPr lang="en-US" baseline="0" dirty="0" err="1" smtClean="0"/>
              <a:t>C</a:t>
            </a:r>
            <a:r>
              <a:rPr lang="en-US" dirty="0" err="1" smtClean="0"/>
              <a:t>ele</a:t>
            </a:r>
            <a:r>
              <a:rPr lang="en-US" dirty="0" smtClean="0"/>
              <a:t> touched on analysis of results, in terms of overall gender studies.</a:t>
            </a:r>
            <a:r>
              <a:rPr lang="en-US" baseline="0" dirty="0" smtClean="0"/>
              <a:t> International rankings, and sub-group performance. Mine is not to judge the quality of the exam, or whether the ‘tail is wagging the dog’ </a:t>
            </a:r>
            <a:r>
              <a:rPr lang="mr-IN" baseline="0" dirty="0" smtClean="0"/>
              <a:t>–</a:t>
            </a:r>
            <a:r>
              <a:rPr lang="en-US" baseline="0" dirty="0" smtClean="0"/>
              <a:t> teaching to the test</a:t>
            </a:r>
            <a:r>
              <a:rPr lang="mr-IN" baseline="0" dirty="0" smtClean="0"/>
              <a:t>…</a:t>
            </a:r>
            <a:r>
              <a:rPr lang="en-US" baseline="0" dirty="0" smtClean="0"/>
              <a:t> It is only to ask for fair comparisons between learning institutions in terms of the results they are producing.  Value Addition methodologies may come with a solution to this dilemma.</a:t>
            </a:r>
            <a:endParaRPr lang="en-US" dirty="0"/>
          </a:p>
        </p:txBody>
      </p:sp>
      <p:sp>
        <p:nvSpPr>
          <p:cNvPr id="4" name="Slide Number Placeholder 3"/>
          <p:cNvSpPr>
            <a:spLocks noGrp="1"/>
          </p:cNvSpPr>
          <p:nvPr>
            <p:ph type="sldNum" sz="quarter" idx="10"/>
          </p:nvPr>
        </p:nvSpPr>
        <p:spPr/>
        <p:txBody>
          <a:bodyPr/>
          <a:lstStyle/>
          <a:p>
            <a:fld id="{C1057BDB-DBD1-5C44-95DA-CF00308348D0}" type="slidenum">
              <a:rPr lang="en-US" smtClean="0"/>
              <a:t>1</a:t>
            </a:fld>
            <a:endParaRPr lang="en-US"/>
          </a:p>
        </p:txBody>
      </p:sp>
    </p:spTree>
    <p:extLst>
      <p:ext uri="{BB962C8B-B14F-4D97-AF65-F5344CB8AC3E}">
        <p14:creationId xmlns:p14="http://schemas.microsoft.com/office/powerpoint/2010/main" val="41355037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dirty="0" smtClean="0"/>
              <a:t>(What I have learnt and what comes next with the research)</a:t>
            </a:r>
            <a:endParaRPr lang="en-US" dirty="0"/>
          </a:p>
        </p:txBody>
      </p:sp>
      <p:sp>
        <p:nvSpPr>
          <p:cNvPr id="4" name="Slide Number Placeholder 3"/>
          <p:cNvSpPr>
            <a:spLocks noGrp="1"/>
          </p:cNvSpPr>
          <p:nvPr>
            <p:ph type="sldNum" sz="quarter" idx="10"/>
          </p:nvPr>
        </p:nvSpPr>
        <p:spPr/>
        <p:txBody>
          <a:bodyPr/>
          <a:lstStyle/>
          <a:p>
            <a:fld id="{C1057BDB-DBD1-5C44-95DA-CF00308348D0}" type="slidenum">
              <a:rPr lang="en-US" smtClean="0"/>
              <a:t>14</a:t>
            </a:fld>
            <a:endParaRPr lang="en-US"/>
          </a:p>
        </p:txBody>
      </p:sp>
    </p:spTree>
    <p:extLst>
      <p:ext uri="{BB962C8B-B14F-4D97-AF65-F5344CB8AC3E}">
        <p14:creationId xmlns:p14="http://schemas.microsoft.com/office/powerpoint/2010/main" val="19826137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1057BDB-DBD1-5C44-95DA-CF00308348D0}" type="slidenum">
              <a:rPr lang="en-US" smtClean="0"/>
              <a:t>3</a:t>
            </a:fld>
            <a:endParaRPr lang="en-US"/>
          </a:p>
        </p:txBody>
      </p:sp>
    </p:spTree>
    <p:extLst>
      <p:ext uri="{BB962C8B-B14F-4D97-AF65-F5344CB8AC3E}">
        <p14:creationId xmlns:p14="http://schemas.microsoft.com/office/powerpoint/2010/main" val="17255103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dirty="0" smtClean="0"/>
              <a:t>Status</a:t>
            </a:r>
            <a:r>
              <a:rPr lang="en-US" baseline="0" dirty="0" smtClean="0"/>
              <a:t> </a:t>
            </a:r>
            <a:r>
              <a:rPr lang="mr-IN" baseline="0" dirty="0" smtClean="0"/>
              <a:t>–</a:t>
            </a:r>
            <a:r>
              <a:rPr lang="en-US" baseline="0" dirty="0" smtClean="0"/>
              <a:t> at one point in time </a:t>
            </a:r>
            <a:r>
              <a:rPr lang="mr-IN" baseline="0" dirty="0" smtClean="0"/>
              <a:t>–</a:t>
            </a:r>
            <a:r>
              <a:rPr lang="en-US" baseline="0" dirty="0" smtClean="0"/>
              <a:t> comparing to others not able to connect where they were to where they are now</a:t>
            </a:r>
          </a:p>
          <a:p>
            <a:r>
              <a:rPr lang="en-US" baseline="0" dirty="0" smtClean="0"/>
              <a:t>Cohort gains </a:t>
            </a:r>
            <a:r>
              <a:rPr lang="mr-IN" baseline="0" dirty="0" smtClean="0"/>
              <a:t>–</a:t>
            </a:r>
            <a:r>
              <a:rPr lang="en-US" baseline="0" dirty="0" smtClean="0"/>
              <a:t> taking the group of students and looking at the group’s gains from one year to the next and then looking at individual gains (or losses) compared to the group</a:t>
            </a:r>
            <a:endParaRPr lang="en-US" dirty="0"/>
          </a:p>
        </p:txBody>
      </p:sp>
      <p:sp>
        <p:nvSpPr>
          <p:cNvPr id="4" name="Slide Number Placeholder 3"/>
          <p:cNvSpPr>
            <a:spLocks noGrp="1"/>
          </p:cNvSpPr>
          <p:nvPr>
            <p:ph type="sldNum" sz="quarter" idx="10"/>
          </p:nvPr>
        </p:nvSpPr>
        <p:spPr/>
        <p:txBody>
          <a:bodyPr/>
          <a:lstStyle/>
          <a:p>
            <a:fld id="{C1057BDB-DBD1-5C44-95DA-CF00308348D0}" type="slidenum">
              <a:rPr lang="en-US" smtClean="0"/>
              <a:t>4</a:t>
            </a:fld>
            <a:endParaRPr lang="en-US"/>
          </a:p>
        </p:txBody>
      </p:sp>
    </p:spTree>
    <p:extLst>
      <p:ext uri="{BB962C8B-B14F-4D97-AF65-F5344CB8AC3E}">
        <p14:creationId xmlns:p14="http://schemas.microsoft.com/office/powerpoint/2010/main" val="2643477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C1057BDB-DBD1-5C44-95DA-CF00308348D0}" type="slidenum">
              <a:rPr lang="en-US" smtClean="0"/>
              <a:t>5</a:t>
            </a:fld>
            <a:endParaRPr lang="en-US"/>
          </a:p>
        </p:txBody>
      </p:sp>
    </p:spTree>
    <p:extLst>
      <p:ext uri="{BB962C8B-B14F-4D97-AF65-F5344CB8AC3E}">
        <p14:creationId xmlns:p14="http://schemas.microsoft.com/office/powerpoint/2010/main" val="30247201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lvl="0"/>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C1057BDB-DBD1-5C44-95DA-CF00308348D0}" type="slidenum">
              <a:rPr lang="en-US" smtClean="0"/>
              <a:t>7</a:t>
            </a:fld>
            <a:endParaRPr lang="en-US"/>
          </a:p>
        </p:txBody>
      </p:sp>
    </p:spTree>
    <p:extLst>
      <p:ext uri="{BB962C8B-B14F-4D97-AF65-F5344CB8AC3E}">
        <p14:creationId xmlns:p14="http://schemas.microsoft.com/office/powerpoint/2010/main" val="15305115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C1057BDB-DBD1-5C44-95DA-CF00308348D0}" type="slidenum">
              <a:rPr lang="en-US" smtClean="0"/>
              <a:t>8</a:t>
            </a:fld>
            <a:endParaRPr lang="en-US"/>
          </a:p>
        </p:txBody>
      </p:sp>
    </p:spTree>
    <p:extLst>
      <p:ext uri="{BB962C8B-B14F-4D97-AF65-F5344CB8AC3E}">
        <p14:creationId xmlns:p14="http://schemas.microsoft.com/office/powerpoint/2010/main" val="22170875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C1057BDB-DBD1-5C44-95DA-CF00308348D0}" type="slidenum">
              <a:rPr lang="en-US" smtClean="0"/>
              <a:t>9</a:t>
            </a:fld>
            <a:endParaRPr lang="en-US"/>
          </a:p>
        </p:txBody>
      </p:sp>
    </p:spTree>
    <p:extLst>
      <p:ext uri="{BB962C8B-B14F-4D97-AF65-F5344CB8AC3E}">
        <p14:creationId xmlns:p14="http://schemas.microsoft.com/office/powerpoint/2010/main" val="7417432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1057BDB-DBD1-5C44-95DA-CF00308348D0}" type="slidenum">
              <a:rPr lang="en-US" smtClean="0"/>
              <a:t>12</a:t>
            </a:fld>
            <a:endParaRPr lang="en-US"/>
          </a:p>
        </p:txBody>
      </p:sp>
    </p:spTree>
    <p:extLst>
      <p:ext uri="{BB962C8B-B14F-4D97-AF65-F5344CB8AC3E}">
        <p14:creationId xmlns:p14="http://schemas.microsoft.com/office/powerpoint/2010/main" val="4561809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1057BDB-DBD1-5C44-95DA-CF00308348D0}" type="slidenum">
              <a:rPr lang="en-US" smtClean="0"/>
              <a:t>13</a:t>
            </a:fld>
            <a:endParaRPr lang="en-US"/>
          </a:p>
        </p:txBody>
      </p:sp>
    </p:spTree>
    <p:extLst>
      <p:ext uri="{BB962C8B-B14F-4D97-AF65-F5344CB8AC3E}">
        <p14:creationId xmlns:p14="http://schemas.microsoft.com/office/powerpoint/2010/main" val="29034161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a:prstGeom prst="rect">
            <a:avLst/>
          </a:prstGeo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fld id="{850F12EC-0D5D-184E-A3C4-CB079ADB2288}" type="datetimeFigureOut">
              <a:rPr lang="en-US" smtClean="0"/>
              <a:t>21/05/19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47A979-232F-8149-963C-B37A890C25CE}" type="slidenum">
              <a:rPr lang="en-US" smtClean="0"/>
              <a:t>‹#›</a:t>
            </a:fld>
            <a:endParaRPr lang="en-US"/>
          </a:p>
        </p:txBody>
      </p:sp>
    </p:spTree>
    <p:extLst>
      <p:ext uri="{BB962C8B-B14F-4D97-AF65-F5344CB8AC3E}">
        <p14:creationId xmlns:p14="http://schemas.microsoft.com/office/powerpoint/2010/main" val="2538934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29600" cy="1143000"/>
          </a:xfrm>
          <a:prstGeom prst="rect">
            <a:avLst/>
          </a:prstGeom>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850F12EC-0D5D-184E-A3C4-CB079ADB2288}" type="datetimeFigureOut">
              <a:rPr lang="en-US" smtClean="0"/>
              <a:t>21/05/19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47A979-232F-8149-963C-B37A890C25CE}" type="slidenum">
              <a:rPr lang="en-US" smtClean="0"/>
              <a:t>‹#›</a:t>
            </a:fld>
            <a:endParaRPr lang="en-US"/>
          </a:p>
        </p:txBody>
      </p:sp>
    </p:spTree>
    <p:extLst>
      <p:ext uri="{BB962C8B-B14F-4D97-AF65-F5344CB8AC3E}">
        <p14:creationId xmlns:p14="http://schemas.microsoft.com/office/powerpoint/2010/main" val="1750914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a:prstGeom prst="rect">
            <a:avLst/>
          </a:prstGeo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850F12EC-0D5D-184E-A3C4-CB079ADB2288}" type="datetimeFigureOut">
              <a:rPr lang="en-US" smtClean="0"/>
              <a:t>21/05/19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47A979-232F-8149-963C-B37A890C25CE}" type="slidenum">
              <a:rPr lang="en-US" smtClean="0"/>
              <a:t>‹#›</a:t>
            </a:fld>
            <a:endParaRPr lang="en-US"/>
          </a:p>
        </p:txBody>
      </p:sp>
    </p:spTree>
    <p:extLst>
      <p:ext uri="{BB962C8B-B14F-4D97-AF65-F5344CB8AC3E}">
        <p14:creationId xmlns:p14="http://schemas.microsoft.com/office/powerpoint/2010/main" val="42866395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29600" cy="1143000"/>
          </a:xfrm>
          <a:prstGeom prst="rect">
            <a:avLst/>
          </a:prstGeom>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850F12EC-0D5D-184E-A3C4-CB079ADB2288}" type="datetimeFigureOut">
              <a:rPr lang="en-US" smtClean="0"/>
              <a:t>21/05/19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47A979-232F-8149-963C-B37A890C25CE}" type="slidenum">
              <a:rPr lang="en-US" smtClean="0"/>
              <a:t>‹#›</a:t>
            </a:fld>
            <a:endParaRPr lang="en-US"/>
          </a:p>
        </p:txBody>
      </p:sp>
    </p:spTree>
    <p:extLst>
      <p:ext uri="{BB962C8B-B14F-4D97-AF65-F5344CB8AC3E}">
        <p14:creationId xmlns:p14="http://schemas.microsoft.com/office/powerpoint/2010/main" val="362372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a:prstGeom prst="rect">
            <a:avLst/>
          </a:prstGeo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850F12EC-0D5D-184E-A3C4-CB079ADB2288}" type="datetimeFigureOut">
              <a:rPr lang="en-US" smtClean="0"/>
              <a:t>21/05/19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447A979-232F-8149-963C-B37A890C25CE}" type="slidenum">
              <a:rPr lang="en-US" smtClean="0"/>
              <a:t>‹#›</a:t>
            </a:fld>
            <a:endParaRPr lang="en-US"/>
          </a:p>
        </p:txBody>
      </p:sp>
    </p:spTree>
    <p:extLst>
      <p:ext uri="{BB962C8B-B14F-4D97-AF65-F5344CB8AC3E}">
        <p14:creationId xmlns:p14="http://schemas.microsoft.com/office/powerpoint/2010/main" val="18990229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29600" cy="1143000"/>
          </a:xfrm>
          <a:prstGeom prst="rect">
            <a:avLst/>
          </a:prstGeom>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850F12EC-0D5D-184E-A3C4-CB079ADB2288}" type="datetimeFigureOut">
              <a:rPr lang="en-US" smtClean="0"/>
              <a:t>21/05/19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47A979-232F-8149-963C-B37A890C25CE}" type="slidenum">
              <a:rPr lang="en-US" smtClean="0"/>
              <a:t>‹#›</a:t>
            </a:fld>
            <a:endParaRPr lang="en-US"/>
          </a:p>
        </p:txBody>
      </p:sp>
    </p:spTree>
    <p:extLst>
      <p:ext uri="{BB962C8B-B14F-4D97-AF65-F5344CB8AC3E}">
        <p14:creationId xmlns:p14="http://schemas.microsoft.com/office/powerpoint/2010/main" val="34095880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29600" cy="1143000"/>
          </a:xfrm>
          <a:prstGeom prst="rect">
            <a:avLst/>
          </a:prstGeom>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7"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850F12EC-0D5D-184E-A3C4-CB079ADB2288}" type="datetimeFigureOut">
              <a:rPr lang="en-US" smtClean="0"/>
              <a:t>21/05/19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447A979-232F-8149-963C-B37A890C25CE}" type="slidenum">
              <a:rPr lang="en-US" smtClean="0"/>
              <a:t>‹#›</a:t>
            </a:fld>
            <a:endParaRPr lang="en-US"/>
          </a:p>
        </p:txBody>
      </p:sp>
    </p:spTree>
    <p:extLst>
      <p:ext uri="{BB962C8B-B14F-4D97-AF65-F5344CB8AC3E}">
        <p14:creationId xmlns:p14="http://schemas.microsoft.com/office/powerpoint/2010/main" val="30442891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29600" cy="1143000"/>
          </a:xfrm>
          <a:prstGeom prst="rect">
            <a:avLst/>
          </a:prstGeom>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850F12EC-0D5D-184E-A3C4-CB079ADB2288}" type="datetimeFigureOut">
              <a:rPr lang="en-US" smtClean="0"/>
              <a:t>21/05/19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447A979-232F-8149-963C-B37A890C25CE}" type="slidenum">
              <a:rPr lang="en-US" smtClean="0"/>
              <a:t>‹#›</a:t>
            </a:fld>
            <a:endParaRPr lang="en-US"/>
          </a:p>
        </p:txBody>
      </p:sp>
    </p:spTree>
    <p:extLst>
      <p:ext uri="{BB962C8B-B14F-4D97-AF65-F5344CB8AC3E}">
        <p14:creationId xmlns:p14="http://schemas.microsoft.com/office/powerpoint/2010/main" val="29439531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0F12EC-0D5D-184E-A3C4-CB079ADB2288}" type="datetimeFigureOut">
              <a:rPr lang="en-US" smtClean="0"/>
              <a:t>21/05/19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447A979-232F-8149-963C-B37A890C25CE}" type="slidenum">
              <a:rPr lang="en-US" smtClean="0"/>
              <a:t>‹#›</a:t>
            </a:fld>
            <a:endParaRPr lang="en-US"/>
          </a:p>
        </p:txBody>
      </p:sp>
    </p:spTree>
    <p:extLst>
      <p:ext uri="{BB962C8B-B14F-4D97-AF65-F5344CB8AC3E}">
        <p14:creationId xmlns:p14="http://schemas.microsoft.com/office/powerpoint/2010/main" val="36868054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49"/>
            <a:ext cx="3008313" cy="1162051"/>
          </a:xfrm>
          <a:prstGeom prst="rect">
            <a:avLst/>
          </a:prstGeo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850F12EC-0D5D-184E-A3C4-CB079ADB2288}" type="datetimeFigureOut">
              <a:rPr lang="en-US" smtClean="0"/>
              <a:t>21/05/19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47A979-232F-8149-963C-B37A890C25CE}" type="slidenum">
              <a:rPr lang="en-US" smtClean="0"/>
              <a:t>‹#›</a:t>
            </a:fld>
            <a:endParaRPr lang="en-US"/>
          </a:p>
        </p:txBody>
      </p:sp>
    </p:spTree>
    <p:extLst>
      <p:ext uri="{BB962C8B-B14F-4D97-AF65-F5344CB8AC3E}">
        <p14:creationId xmlns:p14="http://schemas.microsoft.com/office/powerpoint/2010/main" val="25112212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9"/>
          </a:xfrm>
          <a:prstGeom prst="rect">
            <a:avLst/>
          </a:prstGeo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850F12EC-0D5D-184E-A3C4-CB079ADB2288}" type="datetimeFigureOut">
              <a:rPr lang="en-US" smtClean="0"/>
              <a:t>21/05/19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447A979-232F-8149-963C-B37A890C25CE}" type="slidenum">
              <a:rPr lang="en-US" smtClean="0"/>
              <a:t>‹#›</a:t>
            </a:fld>
            <a:endParaRPr lang="en-US"/>
          </a:p>
        </p:txBody>
      </p:sp>
    </p:spTree>
    <p:extLst>
      <p:ext uri="{BB962C8B-B14F-4D97-AF65-F5344CB8AC3E}">
        <p14:creationId xmlns:p14="http://schemas.microsoft.com/office/powerpoint/2010/main" val="113984284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0F12EC-0D5D-184E-A3C4-CB079ADB2288}" type="datetimeFigureOut">
              <a:rPr lang="en-US" smtClean="0"/>
              <a:t>21/05/19</a:t>
            </a:fld>
            <a:endParaRPr lang="en-US"/>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47A979-232F-8149-963C-B37A890C25CE}" type="slidenum">
              <a:rPr lang="en-US" smtClean="0"/>
              <a:t>‹#›</a:t>
            </a:fld>
            <a:endParaRPr lang="en-US"/>
          </a:p>
        </p:txBody>
      </p:sp>
      <p:sp>
        <p:nvSpPr>
          <p:cNvPr id="10" name="Footer Placeholder 4"/>
          <p:cNvSpPr txBox="1">
            <a:spLocks/>
          </p:cNvSpPr>
          <p:nvPr userDrawn="1"/>
        </p:nvSpPr>
        <p:spPr>
          <a:xfrm>
            <a:off x="2242384" y="6356351"/>
            <a:ext cx="4644935" cy="404484"/>
          </a:xfrm>
          <a:prstGeom prst="rect">
            <a:avLst/>
          </a:prstGeom>
        </p:spPr>
        <p:txBody>
          <a:bodyPr/>
          <a:lstStyle>
            <a:defPPr>
              <a:defRPr lang="en-US"/>
            </a:defPPr>
            <a:lvl1pPr marL="0" algn="l" defTabSz="457200" rtl="0" eaLnBrk="1" latinLnBrk="0" hangingPunct="1">
              <a:defRPr sz="1800" kern="1200">
                <a:solidFill>
                  <a:srgbClr val="008000"/>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dirty="0" smtClean="0"/>
              <a:t>13th SAAEA Conference: 19 </a:t>
            </a:r>
            <a:r>
              <a:rPr lang="mr-IN" dirty="0" smtClean="0"/>
              <a:t>–</a:t>
            </a:r>
            <a:r>
              <a:rPr lang="en-US" dirty="0" smtClean="0"/>
              <a:t> 22 May 2019</a:t>
            </a:r>
            <a:endParaRPr lang="en-US" dirty="0"/>
          </a:p>
        </p:txBody>
      </p:sp>
      <p:pic>
        <p:nvPicPr>
          <p:cNvPr id="7" name="Picture 6"/>
          <p:cNvPicPr>
            <a:picLocks noChangeAspect="1"/>
          </p:cNvPicPr>
          <p:nvPr userDrawn="1"/>
        </p:nvPicPr>
        <p:blipFill>
          <a:blip r:embed="rId13"/>
          <a:stretch>
            <a:fillRect/>
          </a:stretch>
        </p:blipFill>
        <p:spPr>
          <a:xfrm>
            <a:off x="7538034" y="220186"/>
            <a:ext cx="1148766" cy="873331"/>
          </a:xfrm>
          <a:prstGeom prst="rect">
            <a:avLst/>
          </a:prstGeom>
        </p:spPr>
      </p:pic>
      <p:pic>
        <p:nvPicPr>
          <p:cNvPr id="11" name="Picture 10"/>
          <p:cNvPicPr>
            <a:picLocks noChangeAspect="1"/>
          </p:cNvPicPr>
          <p:nvPr userDrawn="1"/>
        </p:nvPicPr>
        <p:blipFill>
          <a:blip r:embed="rId14"/>
          <a:stretch>
            <a:fillRect/>
          </a:stretch>
        </p:blipFill>
        <p:spPr>
          <a:xfrm>
            <a:off x="457200" y="314252"/>
            <a:ext cx="671793" cy="873331"/>
          </a:xfrm>
          <a:prstGeom prst="rect">
            <a:avLst/>
          </a:prstGeom>
        </p:spPr>
      </p:pic>
    </p:spTree>
    <p:extLst>
      <p:ext uri="{BB962C8B-B14F-4D97-AF65-F5344CB8AC3E}">
        <p14:creationId xmlns:p14="http://schemas.microsoft.com/office/powerpoint/2010/main" val="33629160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6858000"/>
          </a:xfrm>
          <a:prstGeom prst="rect">
            <a:avLst/>
          </a:prstGeom>
          <a:solidFill>
            <a:srgbClr val="F0EFC0"/>
          </a:solidFill>
          <a:ln>
            <a:solidFill>
              <a:srgbClr val="E6DB89"/>
            </a:solidFill>
          </a:ln>
        </p:spPr>
        <p:txBody>
          <a:bodyPr wrap="square" rtlCol="0">
            <a:spAutoFit/>
          </a:bodyPr>
          <a:lstStyle/>
          <a:p>
            <a:endParaRPr lang="en-US" dirty="0"/>
          </a:p>
        </p:txBody>
      </p:sp>
      <p:sp>
        <p:nvSpPr>
          <p:cNvPr id="2" name="Title 1"/>
          <p:cNvSpPr>
            <a:spLocks noGrp="1"/>
          </p:cNvSpPr>
          <p:nvPr>
            <p:ph type="title"/>
          </p:nvPr>
        </p:nvSpPr>
        <p:spPr>
          <a:xfrm>
            <a:off x="1104900" y="1498600"/>
            <a:ext cx="6489700" cy="2313781"/>
          </a:xfrm>
        </p:spPr>
        <p:txBody>
          <a:bodyPr/>
          <a:lstStyle/>
          <a:p>
            <a:r>
              <a:rPr lang="en-US" dirty="0"/>
              <a:t>Quality </a:t>
            </a:r>
            <a:r>
              <a:rPr lang="en-US" dirty="0" smtClean="0"/>
              <a:t>Education:</a:t>
            </a:r>
            <a:br>
              <a:rPr lang="en-US" dirty="0" smtClean="0"/>
            </a:br>
            <a:r>
              <a:rPr lang="en-US" dirty="0" smtClean="0"/>
              <a:t>Can </a:t>
            </a:r>
            <a:r>
              <a:rPr lang="en-US" dirty="0"/>
              <a:t>Value-Added Methodologies </a:t>
            </a:r>
            <a:r>
              <a:rPr lang="en-US" dirty="0" smtClean="0"/>
              <a:t/>
            </a:r>
            <a:br>
              <a:rPr lang="en-US" dirty="0" smtClean="0"/>
            </a:br>
            <a:r>
              <a:rPr lang="en-US" dirty="0" smtClean="0"/>
              <a:t>(</a:t>
            </a:r>
            <a:r>
              <a:rPr lang="en-US" dirty="0"/>
              <a:t>VAM) Come to </a:t>
            </a:r>
            <a:r>
              <a:rPr lang="en-US" dirty="0" smtClean="0"/>
              <a:t>the rescue</a:t>
            </a:r>
            <a:r>
              <a:rPr lang="en-US" dirty="0"/>
              <a:t>?</a:t>
            </a:r>
            <a:br>
              <a:rPr lang="en-US" dirty="0"/>
            </a:br>
            <a:endParaRPr lang="en-US" dirty="0"/>
          </a:p>
        </p:txBody>
      </p:sp>
      <p:sp>
        <p:nvSpPr>
          <p:cNvPr id="3" name="Content Placeholder 2"/>
          <p:cNvSpPr>
            <a:spLocks noGrp="1"/>
          </p:cNvSpPr>
          <p:nvPr>
            <p:ph idx="1"/>
          </p:nvPr>
        </p:nvSpPr>
        <p:spPr>
          <a:xfrm>
            <a:off x="368300" y="4927600"/>
            <a:ext cx="8382000" cy="1320800"/>
          </a:xfrm>
        </p:spPr>
        <p:txBody>
          <a:bodyPr>
            <a:normAutofit/>
          </a:bodyPr>
          <a:lstStyle/>
          <a:p>
            <a:pPr marL="0" indent="0" algn="ctr">
              <a:buNone/>
            </a:pPr>
            <a:r>
              <a:rPr lang="en-US" dirty="0" smtClean="0"/>
              <a:t>Peter D’Arcy, </a:t>
            </a:r>
          </a:p>
          <a:p>
            <a:pPr marL="0" indent="0" algn="ctr">
              <a:buNone/>
            </a:pPr>
            <a:r>
              <a:rPr lang="en-US" sz="2000" dirty="0" smtClean="0"/>
              <a:t>   Head Teacher, </a:t>
            </a:r>
            <a:r>
              <a:rPr lang="en-US" sz="2000" dirty="0" err="1" smtClean="0"/>
              <a:t>Bathoen</a:t>
            </a:r>
            <a:r>
              <a:rPr lang="en-US" sz="2000" dirty="0" smtClean="0"/>
              <a:t> 1 House School, </a:t>
            </a:r>
            <a:r>
              <a:rPr lang="en-US" sz="2000" dirty="0" err="1" smtClean="0"/>
              <a:t>Debswana</a:t>
            </a:r>
            <a:r>
              <a:rPr lang="en-US" sz="2000" dirty="0" smtClean="0"/>
              <a:t> OLDM, </a:t>
            </a:r>
          </a:p>
          <a:p>
            <a:pPr marL="0" indent="0" algn="ctr">
              <a:buNone/>
            </a:pPr>
            <a:r>
              <a:rPr lang="en-US" sz="2000" dirty="0" smtClean="0"/>
              <a:t>Botswana Educational Research Association Member</a:t>
            </a:r>
            <a:endParaRPr lang="en-US" sz="2000" dirty="0"/>
          </a:p>
        </p:txBody>
      </p:sp>
      <p:pic>
        <p:nvPicPr>
          <p:cNvPr id="5" name="Picture 4"/>
          <p:cNvPicPr>
            <a:picLocks noChangeAspect="1"/>
          </p:cNvPicPr>
          <p:nvPr/>
        </p:nvPicPr>
        <p:blipFill>
          <a:blip r:embed="rId3"/>
          <a:stretch>
            <a:fillRect/>
          </a:stretch>
        </p:blipFill>
        <p:spPr>
          <a:xfrm>
            <a:off x="6819900" y="114300"/>
            <a:ext cx="2171700" cy="1651000"/>
          </a:xfrm>
          <a:prstGeom prst="rect">
            <a:avLst/>
          </a:prstGeom>
        </p:spPr>
      </p:pic>
      <p:pic>
        <p:nvPicPr>
          <p:cNvPr id="6" name="Picture 5"/>
          <p:cNvPicPr>
            <a:picLocks noChangeAspect="1"/>
          </p:cNvPicPr>
          <p:nvPr/>
        </p:nvPicPr>
        <p:blipFill>
          <a:blip r:embed="rId4"/>
          <a:stretch>
            <a:fillRect/>
          </a:stretch>
        </p:blipFill>
        <p:spPr>
          <a:xfrm>
            <a:off x="215900" y="114300"/>
            <a:ext cx="1270000" cy="1651000"/>
          </a:xfrm>
          <a:prstGeom prst="rect">
            <a:avLst/>
          </a:prstGeom>
        </p:spPr>
      </p:pic>
    </p:spTree>
    <p:extLst>
      <p:ext uri="{BB962C8B-B14F-4D97-AF65-F5344CB8AC3E}">
        <p14:creationId xmlns:p14="http://schemas.microsoft.com/office/powerpoint/2010/main" val="16775428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5900" y="437536"/>
            <a:ext cx="8128000" cy="1365864"/>
          </a:xfrm>
        </p:spPr>
        <p:txBody>
          <a:bodyPr>
            <a:normAutofit/>
          </a:bodyPr>
          <a:lstStyle/>
          <a:p>
            <a:r>
              <a:rPr lang="en-US" sz="2400" b="1" dirty="0"/>
              <a:t>Teachers ranked in Setswana across 21 </a:t>
            </a:r>
            <a:r>
              <a:rPr lang="en-US" sz="2400" b="1" dirty="0" smtClean="0"/>
              <a:t>classes</a:t>
            </a:r>
            <a:br>
              <a:rPr lang="en-US" sz="2400" b="1" dirty="0" smtClean="0"/>
            </a:br>
            <a:r>
              <a:rPr lang="en-US" sz="2400" b="1" dirty="0" smtClean="0"/>
              <a:t> </a:t>
            </a:r>
            <a:r>
              <a:rPr lang="en-US" sz="2400" b="1" dirty="0"/>
              <a:t>from </a:t>
            </a:r>
            <a:r>
              <a:rPr lang="en-US" sz="2400" b="1" dirty="0" smtClean="0"/>
              <a:t>School </a:t>
            </a:r>
            <a:r>
              <a:rPr lang="en-US" sz="2400" b="1" dirty="0"/>
              <a:t>’X’, according to the VA </a:t>
            </a:r>
            <a:r>
              <a:rPr lang="en-US" sz="2400" b="1" dirty="0" smtClean="0"/>
              <a:t/>
            </a:r>
            <a:br>
              <a:rPr lang="en-US" sz="2400" b="1" dirty="0" smtClean="0"/>
            </a:br>
            <a:r>
              <a:rPr lang="en-US" sz="2400" b="1" dirty="0" smtClean="0"/>
              <a:t>of </a:t>
            </a:r>
            <a:r>
              <a:rPr lang="en-US" sz="2400" b="1" dirty="0"/>
              <a:t>the children who sat the exam.</a:t>
            </a:r>
            <a:r>
              <a:rPr lang="en-GB" sz="2400" dirty="0"/>
              <a:t> </a:t>
            </a:r>
            <a:endParaRPr lang="en-US" sz="24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474948530"/>
              </p:ext>
            </p:extLst>
          </p:nvPr>
        </p:nvGraphicFramePr>
        <p:xfrm>
          <a:off x="685800" y="1943098"/>
          <a:ext cx="7658100" cy="4396743"/>
        </p:xfrm>
        <a:graphic>
          <a:graphicData uri="http://schemas.openxmlformats.org/drawingml/2006/table">
            <a:tbl>
              <a:tblPr firstRow="1" bandRow="1">
                <a:tableStyleId>{5C22544A-7EE6-4342-B048-85BDC9FD1C3A}</a:tableStyleId>
              </a:tblPr>
              <a:tblGrid>
                <a:gridCol w="1286577"/>
                <a:gridCol w="1393862"/>
                <a:gridCol w="1984739"/>
                <a:gridCol w="2992922"/>
              </a:tblGrid>
              <a:tr h="488527">
                <a:tc gridSpan="2">
                  <a:txBody>
                    <a:bodyPr/>
                    <a:lstStyle/>
                    <a:p>
                      <a:pPr algn="ctr">
                        <a:lnSpc>
                          <a:spcPct val="150000"/>
                        </a:lnSpc>
                        <a:spcAft>
                          <a:spcPts val="0"/>
                        </a:spcAft>
                      </a:pPr>
                      <a:r>
                        <a:rPr lang="en-GB" sz="1800" dirty="0">
                          <a:effectLst/>
                          <a:latin typeface="Times New Roman"/>
                          <a:ea typeface="Times New Roman"/>
                          <a:cs typeface="Times New Roman"/>
                        </a:rPr>
                        <a:t>RANK ORDER</a:t>
                      </a:r>
                      <a:endParaRPr lang="en-GB" sz="1800" dirty="0">
                        <a:effectLst/>
                        <a:latin typeface="Times New Roman"/>
                        <a:ea typeface="Cambria"/>
                        <a:cs typeface="Times New Roman"/>
                      </a:endParaRPr>
                    </a:p>
                  </a:txBody>
                  <a:tcPr marL="68580" marR="68580" marT="0" marB="0" anchor="ctr"/>
                </a:tc>
                <a:tc hMerge="1">
                  <a:txBody>
                    <a:bodyPr/>
                    <a:lstStyle/>
                    <a:p>
                      <a:endParaRPr lang="en-GB" sz="2400" dirty="0">
                        <a:effectLst/>
                        <a:latin typeface="Cambria"/>
                      </a:endParaRPr>
                    </a:p>
                  </a:txBody>
                  <a:tcPr marL="68580" marR="68580" marT="0" marB="0" anchor="ctr"/>
                </a:tc>
                <a:tc>
                  <a:txBody>
                    <a:bodyPr/>
                    <a:lstStyle/>
                    <a:p>
                      <a:endParaRPr lang="en-GB" sz="1800" dirty="0">
                        <a:effectLst/>
                        <a:latin typeface="Cambria"/>
                      </a:endParaRPr>
                    </a:p>
                  </a:txBody>
                  <a:tcPr marL="68580" marR="68580" marT="0" marB="0" anchor="ctr"/>
                </a:tc>
                <a:tc>
                  <a:txBody>
                    <a:bodyPr/>
                    <a:lstStyle/>
                    <a:p>
                      <a:endParaRPr lang="en-GB" sz="1800">
                        <a:effectLst/>
                        <a:latin typeface="Cambria"/>
                      </a:endParaRPr>
                    </a:p>
                  </a:txBody>
                  <a:tcPr marL="68580" marR="68580" marT="0" marB="0" anchor="ctr"/>
                </a:tc>
              </a:tr>
              <a:tr h="488527">
                <a:tc>
                  <a:txBody>
                    <a:bodyPr/>
                    <a:lstStyle/>
                    <a:p>
                      <a:pPr algn="ctr">
                        <a:lnSpc>
                          <a:spcPct val="150000"/>
                        </a:lnSpc>
                        <a:spcAft>
                          <a:spcPts val="0"/>
                        </a:spcAft>
                      </a:pPr>
                      <a:r>
                        <a:rPr lang="en-GB" sz="1800">
                          <a:effectLst/>
                          <a:latin typeface="Times New Roman"/>
                          <a:ea typeface="Times New Roman"/>
                          <a:cs typeface="Times New Roman"/>
                        </a:rPr>
                        <a:t>1</a:t>
                      </a:r>
                      <a:endParaRPr lang="en-GB" sz="1800">
                        <a:effectLst/>
                        <a:latin typeface="Times New Roman"/>
                        <a:ea typeface="Cambria"/>
                        <a:cs typeface="Times New Roman"/>
                      </a:endParaRPr>
                    </a:p>
                  </a:txBody>
                  <a:tcPr marL="68580" marR="68580" marT="0" marB="0" anchor="ctr"/>
                </a:tc>
                <a:tc>
                  <a:txBody>
                    <a:bodyPr/>
                    <a:lstStyle/>
                    <a:p>
                      <a:pPr algn="ctr">
                        <a:lnSpc>
                          <a:spcPct val="150000"/>
                        </a:lnSpc>
                        <a:spcAft>
                          <a:spcPts val="0"/>
                        </a:spcAft>
                      </a:pPr>
                      <a:r>
                        <a:rPr lang="en-GB" sz="1800">
                          <a:effectLst/>
                          <a:latin typeface="Times New Roman"/>
                          <a:ea typeface="Times New Roman"/>
                          <a:cs typeface="Times New Roman"/>
                        </a:rPr>
                        <a:t>0.27</a:t>
                      </a:r>
                      <a:endParaRPr lang="en-GB" sz="1800">
                        <a:effectLst/>
                        <a:latin typeface="Times New Roman"/>
                        <a:ea typeface="Cambria"/>
                        <a:cs typeface="Times New Roman"/>
                      </a:endParaRPr>
                    </a:p>
                  </a:txBody>
                  <a:tcPr marL="68580" marR="68580" marT="0" marB="0" anchor="ctr"/>
                </a:tc>
                <a:tc>
                  <a:txBody>
                    <a:bodyPr/>
                    <a:lstStyle/>
                    <a:p>
                      <a:pPr>
                        <a:lnSpc>
                          <a:spcPct val="150000"/>
                        </a:lnSpc>
                        <a:spcAft>
                          <a:spcPts val="0"/>
                        </a:spcAft>
                      </a:pPr>
                      <a:r>
                        <a:rPr lang="en-GB" sz="1800">
                          <a:effectLst/>
                          <a:latin typeface="Times New Roman"/>
                          <a:ea typeface="Times New Roman"/>
                          <a:cs typeface="Times New Roman"/>
                        </a:rPr>
                        <a:t>ODIRILE</a:t>
                      </a:r>
                      <a:endParaRPr lang="en-GB" sz="1800">
                        <a:effectLst/>
                        <a:latin typeface="Times New Roman"/>
                        <a:ea typeface="Cambria"/>
                        <a:cs typeface="Times New Roman"/>
                      </a:endParaRPr>
                    </a:p>
                  </a:txBody>
                  <a:tcPr marL="68580" marR="68580" marT="0" marB="0" anchor="ctr"/>
                </a:tc>
                <a:tc>
                  <a:txBody>
                    <a:bodyPr/>
                    <a:lstStyle/>
                    <a:p>
                      <a:pPr algn="ctr">
                        <a:lnSpc>
                          <a:spcPct val="150000"/>
                        </a:lnSpc>
                        <a:spcAft>
                          <a:spcPts val="0"/>
                        </a:spcAft>
                      </a:pPr>
                      <a:r>
                        <a:rPr lang="en-GB" sz="1800">
                          <a:effectLst/>
                          <a:latin typeface="Times New Roman"/>
                          <a:ea typeface="Times New Roman"/>
                          <a:cs typeface="Times New Roman"/>
                        </a:rPr>
                        <a:t>MOST EFFECTIVE</a:t>
                      </a:r>
                      <a:endParaRPr lang="en-GB" sz="1800">
                        <a:effectLst/>
                        <a:latin typeface="Times New Roman"/>
                        <a:ea typeface="Cambria"/>
                        <a:cs typeface="Times New Roman"/>
                      </a:endParaRPr>
                    </a:p>
                  </a:txBody>
                  <a:tcPr marL="68580" marR="68580" marT="0" marB="0" anchor="ctr"/>
                </a:tc>
              </a:tr>
              <a:tr h="488527">
                <a:tc>
                  <a:txBody>
                    <a:bodyPr/>
                    <a:lstStyle/>
                    <a:p>
                      <a:pPr algn="ctr">
                        <a:lnSpc>
                          <a:spcPct val="150000"/>
                        </a:lnSpc>
                        <a:spcAft>
                          <a:spcPts val="0"/>
                        </a:spcAft>
                      </a:pPr>
                      <a:r>
                        <a:rPr lang="en-GB" sz="1800">
                          <a:effectLst/>
                          <a:latin typeface="Times New Roman"/>
                          <a:ea typeface="Times New Roman"/>
                          <a:cs typeface="Times New Roman"/>
                        </a:rPr>
                        <a:t>2</a:t>
                      </a:r>
                      <a:endParaRPr lang="en-GB" sz="1800">
                        <a:effectLst/>
                        <a:latin typeface="Times New Roman"/>
                        <a:ea typeface="Cambria"/>
                        <a:cs typeface="Times New Roman"/>
                      </a:endParaRPr>
                    </a:p>
                  </a:txBody>
                  <a:tcPr marL="68580" marR="68580" marT="0" marB="0" anchor="ctr"/>
                </a:tc>
                <a:tc>
                  <a:txBody>
                    <a:bodyPr/>
                    <a:lstStyle/>
                    <a:p>
                      <a:pPr algn="ctr">
                        <a:lnSpc>
                          <a:spcPct val="150000"/>
                        </a:lnSpc>
                        <a:spcAft>
                          <a:spcPts val="0"/>
                        </a:spcAft>
                      </a:pPr>
                      <a:r>
                        <a:rPr lang="en-GB" sz="1800">
                          <a:effectLst/>
                          <a:latin typeface="Times New Roman"/>
                          <a:ea typeface="Times New Roman"/>
                          <a:cs typeface="Times New Roman"/>
                        </a:rPr>
                        <a:t>0.2</a:t>
                      </a:r>
                      <a:endParaRPr lang="en-GB" sz="1800">
                        <a:effectLst/>
                        <a:latin typeface="Times New Roman"/>
                        <a:ea typeface="Cambria"/>
                        <a:cs typeface="Times New Roman"/>
                      </a:endParaRPr>
                    </a:p>
                  </a:txBody>
                  <a:tcPr marL="68580" marR="68580" marT="0" marB="0" anchor="ctr"/>
                </a:tc>
                <a:tc>
                  <a:txBody>
                    <a:bodyPr/>
                    <a:lstStyle/>
                    <a:p>
                      <a:pPr>
                        <a:lnSpc>
                          <a:spcPct val="150000"/>
                        </a:lnSpc>
                        <a:spcAft>
                          <a:spcPts val="0"/>
                        </a:spcAft>
                      </a:pPr>
                      <a:r>
                        <a:rPr lang="en-GB" sz="1800" dirty="0">
                          <a:effectLst/>
                          <a:latin typeface="Times New Roman"/>
                          <a:ea typeface="Times New Roman"/>
                          <a:cs typeface="Times New Roman"/>
                        </a:rPr>
                        <a:t>OLEBILE</a:t>
                      </a:r>
                      <a:endParaRPr lang="en-GB" sz="1800" dirty="0">
                        <a:effectLst/>
                        <a:latin typeface="Times New Roman"/>
                        <a:ea typeface="Cambria"/>
                        <a:cs typeface="Times New Roman"/>
                      </a:endParaRPr>
                    </a:p>
                  </a:txBody>
                  <a:tcPr marL="68580" marR="68580" marT="0" marB="0" anchor="ctr"/>
                </a:tc>
                <a:tc>
                  <a:txBody>
                    <a:bodyPr/>
                    <a:lstStyle/>
                    <a:p>
                      <a:endParaRPr lang="en-GB" sz="1800">
                        <a:effectLst/>
                        <a:latin typeface="Cambria"/>
                      </a:endParaRPr>
                    </a:p>
                  </a:txBody>
                  <a:tcPr marL="68580" marR="68580" marT="0" marB="0" anchor="ctr"/>
                </a:tc>
              </a:tr>
              <a:tr h="488527">
                <a:tc>
                  <a:txBody>
                    <a:bodyPr/>
                    <a:lstStyle/>
                    <a:p>
                      <a:pPr algn="ctr">
                        <a:lnSpc>
                          <a:spcPct val="150000"/>
                        </a:lnSpc>
                        <a:spcAft>
                          <a:spcPts val="0"/>
                        </a:spcAft>
                      </a:pPr>
                      <a:r>
                        <a:rPr lang="en-GB" sz="1800">
                          <a:effectLst/>
                          <a:latin typeface="Times New Roman"/>
                          <a:ea typeface="Times New Roman"/>
                          <a:cs typeface="Times New Roman"/>
                        </a:rPr>
                        <a:t>3</a:t>
                      </a:r>
                      <a:endParaRPr lang="en-GB" sz="1800">
                        <a:effectLst/>
                        <a:latin typeface="Times New Roman"/>
                        <a:ea typeface="Cambria"/>
                        <a:cs typeface="Times New Roman"/>
                      </a:endParaRPr>
                    </a:p>
                  </a:txBody>
                  <a:tcPr marL="68580" marR="68580" marT="0" marB="0" anchor="ctr"/>
                </a:tc>
                <a:tc>
                  <a:txBody>
                    <a:bodyPr/>
                    <a:lstStyle/>
                    <a:p>
                      <a:pPr algn="ctr">
                        <a:lnSpc>
                          <a:spcPct val="150000"/>
                        </a:lnSpc>
                        <a:spcAft>
                          <a:spcPts val="0"/>
                        </a:spcAft>
                      </a:pPr>
                      <a:r>
                        <a:rPr lang="en-GB" sz="1800">
                          <a:effectLst/>
                          <a:latin typeface="Times New Roman"/>
                          <a:ea typeface="Times New Roman"/>
                          <a:cs typeface="Times New Roman"/>
                        </a:rPr>
                        <a:t>0.14</a:t>
                      </a:r>
                      <a:endParaRPr lang="en-GB" sz="1800">
                        <a:effectLst/>
                        <a:latin typeface="Times New Roman"/>
                        <a:ea typeface="Cambria"/>
                        <a:cs typeface="Times New Roman"/>
                      </a:endParaRPr>
                    </a:p>
                  </a:txBody>
                  <a:tcPr marL="68580" marR="68580" marT="0" marB="0" anchor="ctr"/>
                </a:tc>
                <a:tc>
                  <a:txBody>
                    <a:bodyPr/>
                    <a:lstStyle/>
                    <a:p>
                      <a:pPr>
                        <a:lnSpc>
                          <a:spcPct val="150000"/>
                        </a:lnSpc>
                        <a:spcAft>
                          <a:spcPts val="0"/>
                        </a:spcAft>
                      </a:pPr>
                      <a:r>
                        <a:rPr lang="en-GB" sz="1800">
                          <a:effectLst/>
                          <a:latin typeface="Times New Roman"/>
                          <a:ea typeface="Times New Roman"/>
                          <a:cs typeface="Times New Roman"/>
                        </a:rPr>
                        <a:t>OTENG</a:t>
                      </a:r>
                      <a:endParaRPr lang="en-GB" sz="1800">
                        <a:effectLst/>
                        <a:latin typeface="Times New Roman"/>
                        <a:ea typeface="Cambria"/>
                        <a:cs typeface="Times New Roman"/>
                      </a:endParaRPr>
                    </a:p>
                  </a:txBody>
                  <a:tcPr marL="68580" marR="68580" marT="0" marB="0" anchor="ctr"/>
                </a:tc>
                <a:tc>
                  <a:txBody>
                    <a:bodyPr/>
                    <a:lstStyle/>
                    <a:p>
                      <a:endParaRPr lang="en-GB" sz="1800">
                        <a:effectLst/>
                        <a:latin typeface="Cambria"/>
                      </a:endParaRPr>
                    </a:p>
                  </a:txBody>
                  <a:tcPr marL="68580" marR="68580" marT="0" marB="0" anchor="ctr"/>
                </a:tc>
              </a:tr>
              <a:tr h="488527">
                <a:tc>
                  <a:txBody>
                    <a:bodyPr/>
                    <a:lstStyle/>
                    <a:p>
                      <a:pPr algn="ctr">
                        <a:lnSpc>
                          <a:spcPct val="150000"/>
                        </a:lnSpc>
                        <a:spcAft>
                          <a:spcPts val="0"/>
                        </a:spcAft>
                      </a:pPr>
                      <a:r>
                        <a:rPr lang="en-GB" sz="1800">
                          <a:effectLst/>
                          <a:latin typeface="Times New Roman"/>
                          <a:ea typeface="Times New Roman"/>
                          <a:cs typeface="Times New Roman"/>
                        </a:rPr>
                        <a:t>4</a:t>
                      </a:r>
                      <a:endParaRPr lang="en-GB" sz="1800">
                        <a:effectLst/>
                        <a:latin typeface="Times New Roman"/>
                        <a:ea typeface="Cambria"/>
                        <a:cs typeface="Times New Roman"/>
                      </a:endParaRPr>
                    </a:p>
                  </a:txBody>
                  <a:tcPr marL="68580" marR="68580" marT="0" marB="0" anchor="ctr"/>
                </a:tc>
                <a:tc>
                  <a:txBody>
                    <a:bodyPr/>
                    <a:lstStyle/>
                    <a:p>
                      <a:pPr algn="ctr">
                        <a:lnSpc>
                          <a:spcPct val="150000"/>
                        </a:lnSpc>
                        <a:spcAft>
                          <a:spcPts val="0"/>
                        </a:spcAft>
                      </a:pPr>
                      <a:r>
                        <a:rPr lang="en-GB" sz="1800">
                          <a:effectLst/>
                          <a:latin typeface="Times New Roman"/>
                          <a:ea typeface="Times New Roman"/>
                          <a:cs typeface="Times New Roman"/>
                        </a:rPr>
                        <a:t>0.13</a:t>
                      </a:r>
                      <a:endParaRPr lang="en-GB" sz="1800">
                        <a:effectLst/>
                        <a:latin typeface="Times New Roman"/>
                        <a:ea typeface="Cambria"/>
                        <a:cs typeface="Times New Roman"/>
                      </a:endParaRPr>
                    </a:p>
                  </a:txBody>
                  <a:tcPr marL="68580" marR="68580" marT="0" marB="0" anchor="ctr"/>
                </a:tc>
                <a:tc>
                  <a:txBody>
                    <a:bodyPr/>
                    <a:lstStyle/>
                    <a:p>
                      <a:pPr>
                        <a:lnSpc>
                          <a:spcPct val="150000"/>
                        </a:lnSpc>
                        <a:spcAft>
                          <a:spcPts val="0"/>
                        </a:spcAft>
                      </a:pPr>
                      <a:r>
                        <a:rPr lang="en-GB" sz="1800">
                          <a:effectLst/>
                          <a:latin typeface="Times New Roman"/>
                          <a:ea typeface="Times New Roman"/>
                          <a:cs typeface="Times New Roman"/>
                        </a:rPr>
                        <a:t>OFENTSE</a:t>
                      </a:r>
                      <a:endParaRPr lang="en-GB" sz="1800">
                        <a:effectLst/>
                        <a:latin typeface="Times New Roman"/>
                        <a:ea typeface="Cambria"/>
                        <a:cs typeface="Times New Roman"/>
                      </a:endParaRPr>
                    </a:p>
                  </a:txBody>
                  <a:tcPr marL="68580" marR="68580" marT="0" marB="0" anchor="ctr"/>
                </a:tc>
                <a:tc>
                  <a:txBody>
                    <a:bodyPr/>
                    <a:lstStyle/>
                    <a:p>
                      <a:endParaRPr lang="en-GB" sz="1800">
                        <a:effectLst/>
                        <a:latin typeface="Cambria"/>
                      </a:endParaRPr>
                    </a:p>
                  </a:txBody>
                  <a:tcPr marL="68580" marR="68580" marT="0" marB="0" anchor="ctr"/>
                </a:tc>
              </a:tr>
              <a:tr h="488527">
                <a:tc>
                  <a:txBody>
                    <a:bodyPr/>
                    <a:lstStyle/>
                    <a:p>
                      <a:pPr algn="ctr">
                        <a:lnSpc>
                          <a:spcPct val="150000"/>
                        </a:lnSpc>
                        <a:spcAft>
                          <a:spcPts val="0"/>
                        </a:spcAft>
                      </a:pPr>
                      <a:r>
                        <a:rPr lang="en-GB" sz="1800">
                          <a:effectLst/>
                          <a:latin typeface="Times New Roman"/>
                          <a:ea typeface="Times New Roman"/>
                          <a:cs typeface="Times New Roman"/>
                        </a:rPr>
                        <a:t>5</a:t>
                      </a:r>
                      <a:endParaRPr lang="en-GB" sz="1800">
                        <a:effectLst/>
                        <a:latin typeface="Times New Roman"/>
                        <a:ea typeface="Cambria"/>
                        <a:cs typeface="Times New Roman"/>
                      </a:endParaRPr>
                    </a:p>
                  </a:txBody>
                  <a:tcPr marL="68580" marR="68580" marT="0" marB="0" anchor="ctr"/>
                </a:tc>
                <a:tc>
                  <a:txBody>
                    <a:bodyPr/>
                    <a:lstStyle/>
                    <a:p>
                      <a:pPr algn="ctr">
                        <a:lnSpc>
                          <a:spcPct val="150000"/>
                        </a:lnSpc>
                        <a:spcAft>
                          <a:spcPts val="0"/>
                        </a:spcAft>
                      </a:pPr>
                      <a:r>
                        <a:rPr lang="en-GB" sz="1800">
                          <a:effectLst/>
                          <a:latin typeface="Times New Roman"/>
                          <a:ea typeface="Times New Roman"/>
                          <a:cs typeface="Times New Roman"/>
                        </a:rPr>
                        <a:t>-0.11</a:t>
                      </a:r>
                      <a:endParaRPr lang="en-GB" sz="1800">
                        <a:effectLst/>
                        <a:latin typeface="Times New Roman"/>
                        <a:ea typeface="Cambria"/>
                        <a:cs typeface="Times New Roman"/>
                      </a:endParaRPr>
                    </a:p>
                  </a:txBody>
                  <a:tcPr marL="68580" marR="68580" marT="0" marB="0" anchor="ctr"/>
                </a:tc>
                <a:tc>
                  <a:txBody>
                    <a:bodyPr/>
                    <a:lstStyle/>
                    <a:p>
                      <a:pPr>
                        <a:lnSpc>
                          <a:spcPct val="150000"/>
                        </a:lnSpc>
                        <a:spcAft>
                          <a:spcPts val="0"/>
                        </a:spcAft>
                      </a:pPr>
                      <a:r>
                        <a:rPr lang="en-GB" sz="1800">
                          <a:effectLst/>
                          <a:latin typeface="Times New Roman"/>
                          <a:ea typeface="Times New Roman"/>
                          <a:cs typeface="Times New Roman"/>
                        </a:rPr>
                        <a:t>OAITSE</a:t>
                      </a:r>
                      <a:endParaRPr lang="en-GB" sz="1800">
                        <a:effectLst/>
                        <a:latin typeface="Times New Roman"/>
                        <a:ea typeface="Cambria"/>
                        <a:cs typeface="Times New Roman"/>
                      </a:endParaRPr>
                    </a:p>
                  </a:txBody>
                  <a:tcPr marL="68580" marR="68580" marT="0" marB="0" anchor="ctr"/>
                </a:tc>
                <a:tc>
                  <a:txBody>
                    <a:bodyPr/>
                    <a:lstStyle/>
                    <a:p>
                      <a:endParaRPr lang="en-GB" sz="1800">
                        <a:effectLst/>
                        <a:latin typeface="Cambria"/>
                      </a:endParaRPr>
                    </a:p>
                  </a:txBody>
                  <a:tcPr marL="68580" marR="68580" marT="0" marB="0" anchor="ctr"/>
                </a:tc>
              </a:tr>
              <a:tr h="488527">
                <a:tc>
                  <a:txBody>
                    <a:bodyPr/>
                    <a:lstStyle/>
                    <a:p>
                      <a:pPr algn="ctr">
                        <a:lnSpc>
                          <a:spcPct val="150000"/>
                        </a:lnSpc>
                        <a:spcAft>
                          <a:spcPts val="0"/>
                        </a:spcAft>
                      </a:pPr>
                      <a:r>
                        <a:rPr lang="en-GB" sz="1800">
                          <a:effectLst/>
                          <a:latin typeface="Times New Roman"/>
                          <a:ea typeface="Times New Roman"/>
                          <a:cs typeface="Times New Roman"/>
                        </a:rPr>
                        <a:t>6</a:t>
                      </a:r>
                      <a:endParaRPr lang="en-GB" sz="1800">
                        <a:effectLst/>
                        <a:latin typeface="Times New Roman"/>
                        <a:ea typeface="Cambria"/>
                        <a:cs typeface="Times New Roman"/>
                      </a:endParaRPr>
                    </a:p>
                  </a:txBody>
                  <a:tcPr marL="68580" marR="68580" marT="0" marB="0" anchor="ctr"/>
                </a:tc>
                <a:tc>
                  <a:txBody>
                    <a:bodyPr/>
                    <a:lstStyle/>
                    <a:p>
                      <a:pPr algn="ctr">
                        <a:lnSpc>
                          <a:spcPct val="150000"/>
                        </a:lnSpc>
                        <a:spcAft>
                          <a:spcPts val="0"/>
                        </a:spcAft>
                      </a:pPr>
                      <a:r>
                        <a:rPr lang="en-GB" sz="1800">
                          <a:effectLst/>
                          <a:latin typeface="Times New Roman"/>
                          <a:ea typeface="Times New Roman"/>
                          <a:cs typeface="Times New Roman"/>
                        </a:rPr>
                        <a:t>-0.19</a:t>
                      </a:r>
                      <a:endParaRPr lang="en-GB" sz="1800">
                        <a:effectLst/>
                        <a:latin typeface="Times New Roman"/>
                        <a:ea typeface="Cambria"/>
                        <a:cs typeface="Times New Roman"/>
                      </a:endParaRPr>
                    </a:p>
                  </a:txBody>
                  <a:tcPr marL="68580" marR="68580" marT="0" marB="0" anchor="ctr"/>
                </a:tc>
                <a:tc>
                  <a:txBody>
                    <a:bodyPr/>
                    <a:lstStyle/>
                    <a:p>
                      <a:pPr>
                        <a:lnSpc>
                          <a:spcPct val="150000"/>
                        </a:lnSpc>
                        <a:spcAft>
                          <a:spcPts val="0"/>
                        </a:spcAft>
                      </a:pPr>
                      <a:r>
                        <a:rPr lang="en-GB" sz="1800">
                          <a:effectLst/>
                          <a:latin typeface="Times New Roman"/>
                          <a:ea typeface="Times New Roman"/>
                          <a:cs typeface="Times New Roman"/>
                        </a:rPr>
                        <a:t>OBONYE</a:t>
                      </a:r>
                      <a:endParaRPr lang="en-GB" sz="1800">
                        <a:effectLst/>
                        <a:latin typeface="Times New Roman"/>
                        <a:ea typeface="Cambria"/>
                        <a:cs typeface="Times New Roman"/>
                      </a:endParaRPr>
                    </a:p>
                  </a:txBody>
                  <a:tcPr marL="68580" marR="68580" marT="0" marB="0" anchor="ctr"/>
                </a:tc>
                <a:tc>
                  <a:txBody>
                    <a:bodyPr/>
                    <a:lstStyle/>
                    <a:p>
                      <a:endParaRPr lang="en-GB" sz="1800">
                        <a:effectLst/>
                        <a:latin typeface="Cambria"/>
                      </a:endParaRPr>
                    </a:p>
                  </a:txBody>
                  <a:tcPr marL="68580" marR="68580" marT="0" marB="0" anchor="ctr"/>
                </a:tc>
              </a:tr>
              <a:tr h="488527">
                <a:tc>
                  <a:txBody>
                    <a:bodyPr/>
                    <a:lstStyle/>
                    <a:p>
                      <a:pPr algn="ctr">
                        <a:lnSpc>
                          <a:spcPct val="150000"/>
                        </a:lnSpc>
                        <a:spcAft>
                          <a:spcPts val="0"/>
                        </a:spcAft>
                      </a:pPr>
                      <a:r>
                        <a:rPr lang="en-GB" sz="1800">
                          <a:effectLst/>
                          <a:latin typeface="Times New Roman"/>
                          <a:ea typeface="Times New Roman"/>
                          <a:cs typeface="Times New Roman"/>
                        </a:rPr>
                        <a:t>7</a:t>
                      </a:r>
                      <a:endParaRPr lang="en-GB" sz="1800">
                        <a:effectLst/>
                        <a:latin typeface="Times New Roman"/>
                        <a:ea typeface="Cambria"/>
                        <a:cs typeface="Times New Roman"/>
                      </a:endParaRPr>
                    </a:p>
                  </a:txBody>
                  <a:tcPr marL="68580" marR="68580" marT="0" marB="0" anchor="ctr"/>
                </a:tc>
                <a:tc>
                  <a:txBody>
                    <a:bodyPr/>
                    <a:lstStyle/>
                    <a:p>
                      <a:pPr algn="ctr">
                        <a:lnSpc>
                          <a:spcPct val="150000"/>
                        </a:lnSpc>
                        <a:spcAft>
                          <a:spcPts val="0"/>
                        </a:spcAft>
                      </a:pPr>
                      <a:r>
                        <a:rPr lang="en-GB" sz="1800">
                          <a:effectLst/>
                          <a:latin typeface="Times New Roman"/>
                          <a:ea typeface="Times New Roman"/>
                          <a:cs typeface="Times New Roman"/>
                        </a:rPr>
                        <a:t>-0.25</a:t>
                      </a:r>
                      <a:endParaRPr lang="en-GB" sz="1800">
                        <a:effectLst/>
                        <a:latin typeface="Times New Roman"/>
                        <a:ea typeface="Cambria"/>
                        <a:cs typeface="Times New Roman"/>
                      </a:endParaRPr>
                    </a:p>
                  </a:txBody>
                  <a:tcPr marL="68580" marR="68580" marT="0" marB="0" anchor="ctr"/>
                </a:tc>
                <a:tc>
                  <a:txBody>
                    <a:bodyPr/>
                    <a:lstStyle/>
                    <a:p>
                      <a:pPr>
                        <a:lnSpc>
                          <a:spcPct val="150000"/>
                        </a:lnSpc>
                        <a:spcAft>
                          <a:spcPts val="0"/>
                        </a:spcAft>
                      </a:pPr>
                      <a:r>
                        <a:rPr lang="en-GB" sz="1800">
                          <a:effectLst/>
                          <a:latin typeface="Times New Roman"/>
                          <a:ea typeface="Times New Roman"/>
                          <a:cs typeface="Times New Roman"/>
                        </a:rPr>
                        <a:t>OTHUSITSE</a:t>
                      </a:r>
                      <a:endParaRPr lang="en-GB" sz="1800">
                        <a:effectLst/>
                        <a:latin typeface="Times New Roman"/>
                        <a:ea typeface="Cambria"/>
                        <a:cs typeface="Times New Roman"/>
                      </a:endParaRPr>
                    </a:p>
                  </a:txBody>
                  <a:tcPr marL="68580" marR="68580" marT="0" marB="0" anchor="ctr"/>
                </a:tc>
                <a:tc>
                  <a:txBody>
                    <a:bodyPr/>
                    <a:lstStyle/>
                    <a:p>
                      <a:endParaRPr lang="en-GB" sz="1800">
                        <a:effectLst/>
                        <a:latin typeface="Cambria"/>
                      </a:endParaRPr>
                    </a:p>
                  </a:txBody>
                  <a:tcPr marL="68580" marR="68580" marT="0" marB="0" anchor="ctr"/>
                </a:tc>
              </a:tr>
              <a:tr h="488527">
                <a:tc>
                  <a:txBody>
                    <a:bodyPr/>
                    <a:lstStyle/>
                    <a:p>
                      <a:pPr algn="ctr">
                        <a:lnSpc>
                          <a:spcPct val="150000"/>
                        </a:lnSpc>
                        <a:spcAft>
                          <a:spcPts val="0"/>
                        </a:spcAft>
                      </a:pPr>
                      <a:r>
                        <a:rPr lang="en-GB" sz="1800">
                          <a:effectLst/>
                          <a:latin typeface="Times New Roman"/>
                          <a:ea typeface="Times New Roman"/>
                          <a:cs typeface="Times New Roman"/>
                        </a:rPr>
                        <a:t>8</a:t>
                      </a:r>
                      <a:endParaRPr lang="en-GB" sz="1800">
                        <a:effectLst/>
                        <a:latin typeface="Times New Roman"/>
                        <a:ea typeface="Cambria"/>
                        <a:cs typeface="Times New Roman"/>
                      </a:endParaRPr>
                    </a:p>
                  </a:txBody>
                  <a:tcPr marL="68580" marR="68580" marT="0" marB="0" anchor="ctr"/>
                </a:tc>
                <a:tc>
                  <a:txBody>
                    <a:bodyPr/>
                    <a:lstStyle/>
                    <a:p>
                      <a:pPr algn="ctr">
                        <a:lnSpc>
                          <a:spcPct val="150000"/>
                        </a:lnSpc>
                        <a:spcAft>
                          <a:spcPts val="0"/>
                        </a:spcAft>
                      </a:pPr>
                      <a:r>
                        <a:rPr lang="en-GB" sz="1800">
                          <a:effectLst/>
                          <a:latin typeface="Times New Roman"/>
                          <a:ea typeface="Times New Roman"/>
                          <a:cs typeface="Times New Roman"/>
                        </a:rPr>
                        <a:t>-0.26</a:t>
                      </a:r>
                      <a:endParaRPr lang="en-GB" sz="1800">
                        <a:effectLst/>
                        <a:latin typeface="Times New Roman"/>
                        <a:ea typeface="Cambria"/>
                        <a:cs typeface="Times New Roman"/>
                      </a:endParaRPr>
                    </a:p>
                  </a:txBody>
                  <a:tcPr marL="68580" marR="68580" marT="0" marB="0" anchor="ctr"/>
                </a:tc>
                <a:tc>
                  <a:txBody>
                    <a:bodyPr/>
                    <a:lstStyle/>
                    <a:p>
                      <a:pPr>
                        <a:lnSpc>
                          <a:spcPct val="150000"/>
                        </a:lnSpc>
                        <a:spcAft>
                          <a:spcPts val="0"/>
                        </a:spcAft>
                      </a:pPr>
                      <a:r>
                        <a:rPr lang="en-GB" sz="1800">
                          <a:effectLst/>
                          <a:latin typeface="Times New Roman"/>
                          <a:ea typeface="Times New Roman"/>
                          <a:cs typeface="Times New Roman"/>
                        </a:rPr>
                        <a:t>ONALENNA</a:t>
                      </a:r>
                      <a:endParaRPr lang="en-GB" sz="1800">
                        <a:effectLst/>
                        <a:latin typeface="Times New Roman"/>
                        <a:ea typeface="Cambria"/>
                        <a:cs typeface="Times New Roman"/>
                      </a:endParaRPr>
                    </a:p>
                  </a:txBody>
                  <a:tcPr marL="68580" marR="68580" marT="0" marB="0" anchor="ctr"/>
                </a:tc>
                <a:tc>
                  <a:txBody>
                    <a:bodyPr/>
                    <a:lstStyle/>
                    <a:p>
                      <a:pPr algn="ctr">
                        <a:lnSpc>
                          <a:spcPct val="150000"/>
                        </a:lnSpc>
                        <a:spcAft>
                          <a:spcPts val="0"/>
                        </a:spcAft>
                      </a:pPr>
                      <a:r>
                        <a:rPr lang="en-GB" sz="1800" dirty="0">
                          <a:effectLst/>
                          <a:latin typeface="Times New Roman"/>
                          <a:ea typeface="Times New Roman"/>
                          <a:cs typeface="Times New Roman"/>
                        </a:rPr>
                        <a:t>LEAST EFFECTIVE</a:t>
                      </a:r>
                      <a:endParaRPr lang="en-GB" sz="1800" dirty="0">
                        <a:effectLst/>
                        <a:latin typeface="Times New Roman"/>
                        <a:ea typeface="Cambria"/>
                        <a:cs typeface="Times New Roman"/>
                      </a:endParaRPr>
                    </a:p>
                  </a:txBody>
                  <a:tcPr marL="68580" marR="68580" marT="0" marB="0" anchor="ctr"/>
                </a:tc>
              </a:tr>
            </a:tbl>
          </a:graphicData>
        </a:graphic>
      </p:graphicFrame>
    </p:spTree>
    <p:extLst>
      <p:ext uri="{BB962C8B-B14F-4D97-AF65-F5344CB8AC3E}">
        <p14:creationId xmlns:p14="http://schemas.microsoft.com/office/powerpoint/2010/main" val="12885952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Autofit/>
          </a:bodyPr>
          <a:lstStyle/>
          <a:p>
            <a:r>
              <a:rPr lang="en-US" sz="3600" dirty="0" smtClean="0"/>
              <a:t>Graphical representation of VA for Setswana </a:t>
            </a:r>
            <a:endParaRPr lang="en-US" sz="36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135546419"/>
              </p:ext>
            </p:extLst>
          </p:nvPr>
        </p:nvGraphicFramePr>
        <p:xfrm>
          <a:off x="457200" y="1600201"/>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9562789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Findings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Teachers who teach the ‘pure science’ classes do not necessarily rank highly in this measure of effectiveness.</a:t>
            </a:r>
          </a:p>
          <a:p>
            <a:endParaRPr lang="en-US" dirty="0" smtClean="0"/>
          </a:p>
          <a:p>
            <a:r>
              <a:rPr lang="en-US" dirty="0" smtClean="0"/>
              <a:t>Using this measure of effectiveness teachers would have to give more attention to all their classes, because all their results count </a:t>
            </a:r>
            <a:r>
              <a:rPr lang="mr-IN" dirty="0" smtClean="0"/>
              <a:t>–</a:t>
            </a:r>
            <a:r>
              <a:rPr lang="en-US" dirty="0" smtClean="0"/>
              <a:t> it is possible to add value to any one of the classes</a:t>
            </a:r>
          </a:p>
          <a:p>
            <a:pPr marL="0" indent="0">
              <a:buNone/>
            </a:pPr>
            <a:endParaRPr lang="en-US" dirty="0" smtClean="0"/>
          </a:p>
          <a:p>
            <a:r>
              <a:rPr lang="en-US" dirty="0" smtClean="0"/>
              <a:t>Even if all teachers get ‘poor’ results the method discriminates between them.</a:t>
            </a:r>
            <a:endParaRPr lang="en-US" dirty="0"/>
          </a:p>
        </p:txBody>
      </p:sp>
    </p:spTree>
    <p:extLst>
      <p:ext uri="{BB962C8B-B14F-4D97-AF65-F5344CB8AC3E}">
        <p14:creationId xmlns:p14="http://schemas.microsoft.com/office/powerpoint/2010/main" val="4161040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Implications</a:t>
            </a:r>
            <a:endParaRPr lang="en-US" dirty="0"/>
          </a:p>
        </p:txBody>
      </p:sp>
      <p:sp>
        <p:nvSpPr>
          <p:cNvPr id="3" name="Content Placeholder 2"/>
          <p:cNvSpPr>
            <a:spLocks noGrp="1"/>
          </p:cNvSpPr>
          <p:nvPr>
            <p:ph idx="1"/>
          </p:nvPr>
        </p:nvSpPr>
        <p:spPr/>
        <p:txBody>
          <a:bodyPr>
            <a:normAutofit fontScale="70000" lnSpcReduction="20000"/>
          </a:bodyPr>
          <a:lstStyle/>
          <a:p>
            <a:r>
              <a:rPr lang="en-US" dirty="0"/>
              <a:t>Were the statistics </a:t>
            </a:r>
            <a:r>
              <a:rPr lang="en-US" dirty="0" smtClean="0"/>
              <a:t>available, </a:t>
            </a:r>
            <a:r>
              <a:rPr lang="en-US" dirty="0"/>
              <a:t>one could do a similar dissection of all teachers teaching </a:t>
            </a:r>
            <a:r>
              <a:rPr lang="en-US" dirty="0" smtClean="0"/>
              <a:t>each subject throughout </a:t>
            </a:r>
            <a:r>
              <a:rPr lang="en-US" dirty="0"/>
              <a:t>the Senior Secondary School system and rank them from first in the country to </a:t>
            </a:r>
            <a:r>
              <a:rPr lang="en-US" dirty="0" smtClean="0"/>
              <a:t>last. </a:t>
            </a:r>
          </a:p>
          <a:p>
            <a:pPr marL="0" indent="0">
              <a:buNone/>
            </a:pPr>
            <a:endParaRPr lang="en-US" dirty="0" smtClean="0"/>
          </a:p>
          <a:p>
            <a:r>
              <a:rPr lang="en-US" dirty="0" smtClean="0"/>
              <a:t>The simple regression model works well with the pilot group and can be expanded to a much larger group </a:t>
            </a:r>
            <a:r>
              <a:rPr lang="mr-IN" dirty="0" smtClean="0"/>
              <a:t>–</a:t>
            </a:r>
            <a:r>
              <a:rPr lang="en-US" dirty="0" smtClean="0"/>
              <a:t> preferably across all senior schools and subjects</a:t>
            </a:r>
          </a:p>
          <a:p>
            <a:endParaRPr lang="en-US" dirty="0"/>
          </a:p>
          <a:p>
            <a:r>
              <a:rPr lang="en-US" dirty="0" smtClean="0"/>
              <a:t>The VAM can be used at upper primary schools using Standard 4 Baseline assessments and comparing them to Standard 7 leavers exam, as can teachers in Junior Schools by comparing their final results as compared to the Primary Schools Leavers Examination results.</a:t>
            </a:r>
          </a:p>
          <a:p>
            <a:endParaRPr lang="en-US" dirty="0"/>
          </a:p>
          <a:p>
            <a:endParaRPr lang="en-US" dirty="0"/>
          </a:p>
        </p:txBody>
      </p:sp>
    </p:spTree>
    <p:extLst>
      <p:ext uri="{BB962C8B-B14F-4D97-AF65-F5344CB8AC3E}">
        <p14:creationId xmlns:p14="http://schemas.microsoft.com/office/powerpoint/2010/main" val="22032861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Multiple regression would be interesting to apply to the JCE and BGCSE were supporting data available</a:t>
            </a:r>
          </a:p>
          <a:p>
            <a:endParaRPr lang="en-US" dirty="0"/>
          </a:p>
          <a:p>
            <a:r>
              <a:rPr lang="en-US" dirty="0" smtClean="0"/>
              <a:t>Given the opportunity, it would be good to have access to the data set across all senior schools accessible, by class and teacher and be given a chance to work this project on the national scale.</a:t>
            </a:r>
          </a:p>
          <a:p>
            <a:endParaRPr lang="en-US" dirty="0"/>
          </a:p>
          <a:p>
            <a:r>
              <a:rPr lang="en-US" dirty="0" smtClean="0"/>
              <a:t>MOESD would have to insist that result analysis is done in schools and submitted to them, by class / teacher in order for the analysis to be done with ease. Teacher </a:t>
            </a:r>
            <a:r>
              <a:rPr lang="en-US" dirty="0" err="1" smtClean="0"/>
              <a:t>Quals</a:t>
            </a:r>
            <a:r>
              <a:rPr lang="en-US" dirty="0" smtClean="0"/>
              <a:t>, experience etc.</a:t>
            </a:r>
          </a:p>
          <a:p>
            <a:endParaRPr lang="en-US" dirty="0"/>
          </a:p>
          <a:p>
            <a:r>
              <a:rPr lang="en-US" dirty="0" smtClean="0"/>
              <a:t>In order to further validate results, an extension of this analysis over a two or preferably three year period per teacher would give a far more accurate picture of teacher effectiveness.</a:t>
            </a:r>
          </a:p>
          <a:p>
            <a:endParaRPr lang="en-US" dirty="0"/>
          </a:p>
          <a:p>
            <a:r>
              <a:rPr lang="en-US" dirty="0" smtClean="0"/>
              <a:t>Sponsor me and one BEC </a:t>
            </a:r>
            <a:r>
              <a:rPr lang="en-US" dirty="0" smtClean="0"/>
              <a:t>colleague</a:t>
            </a:r>
            <a:r>
              <a:rPr lang="mr-IN" dirty="0" smtClean="0"/>
              <a:t>…</a:t>
            </a:r>
            <a:r>
              <a:rPr lang="mr-IN" dirty="0" smtClean="0"/>
              <a:t>…</a:t>
            </a:r>
            <a:r>
              <a:rPr lang="en-GB" dirty="0" smtClean="0"/>
              <a:t>!!!!!!!</a:t>
            </a:r>
            <a:endParaRPr lang="en-US" dirty="0"/>
          </a:p>
        </p:txBody>
      </p:sp>
    </p:spTree>
    <p:extLst>
      <p:ext uri="{BB962C8B-B14F-4D97-AF65-F5344CB8AC3E}">
        <p14:creationId xmlns:p14="http://schemas.microsoft.com/office/powerpoint/2010/main" val="15141181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indent="0" algn="ctr">
              <a:buNone/>
            </a:pPr>
            <a:r>
              <a:rPr lang="en-US" sz="80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THANK YOU</a:t>
            </a:r>
          </a:p>
          <a:p>
            <a:pPr marL="0" indent="0" algn="ctr">
              <a:buNone/>
            </a:pPr>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a:p>
            <a:pPr marL="0" indent="0" algn="ctr">
              <a:buNone/>
            </a:pPr>
            <a:r>
              <a:rPr lang="en-US" sz="80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Q &amp; A</a:t>
            </a:r>
          </a:p>
          <a:p>
            <a:endParaRPr lang="en-US"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extLst>
      <p:ext uri="{BB962C8B-B14F-4D97-AF65-F5344CB8AC3E}">
        <p14:creationId xmlns:p14="http://schemas.microsoft.com/office/powerpoint/2010/main" val="6408584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The current situation</a:t>
            </a:r>
            <a:endParaRPr lang="en-US" b="1" dirty="0"/>
          </a:p>
        </p:txBody>
      </p:sp>
      <p:sp>
        <p:nvSpPr>
          <p:cNvPr id="3" name="Content Placeholder 2"/>
          <p:cNvSpPr>
            <a:spLocks noGrp="1"/>
          </p:cNvSpPr>
          <p:nvPr>
            <p:ph idx="1"/>
          </p:nvPr>
        </p:nvSpPr>
        <p:spPr/>
        <p:txBody>
          <a:bodyPr>
            <a:normAutofit fontScale="92500"/>
          </a:bodyPr>
          <a:lstStyle/>
          <a:p>
            <a:r>
              <a:rPr lang="en-US" dirty="0" smtClean="0"/>
              <a:t>Senior schools are ranked nationally based on the percentage of students who got 5 Credits (A, B and C grades) or more in their final examinations</a:t>
            </a:r>
          </a:p>
          <a:p>
            <a:endParaRPr lang="en-US" dirty="0"/>
          </a:p>
          <a:p>
            <a:r>
              <a:rPr lang="en-US" dirty="0" smtClean="0"/>
              <a:t>Subject analysis only extends to what percentage of the students got credits </a:t>
            </a:r>
            <a:r>
              <a:rPr lang="mr-IN" dirty="0" smtClean="0"/>
              <a:t>–</a:t>
            </a:r>
            <a:r>
              <a:rPr lang="en-US" dirty="0" smtClean="0"/>
              <a:t> and this is compared to other senior schools </a:t>
            </a:r>
            <a:r>
              <a:rPr lang="mr-IN" dirty="0" smtClean="0"/>
              <a:t>–</a:t>
            </a:r>
            <a:r>
              <a:rPr lang="en-US" dirty="0" smtClean="0"/>
              <a:t> and the schools are ranked by subject using this criteria.</a:t>
            </a:r>
            <a:endParaRPr lang="en-US" dirty="0"/>
          </a:p>
        </p:txBody>
      </p:sp>
    </p:spTree>
    <p:extLst>
      <p:ext uri="{BB962C8B-B14F-4D97-AF65-F5344CB8AC3E}">
        <p14:creationId xmlns:p14="http://schemas.microsoft.com/office/powerpoint/2010/main" val="27167405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Research Topic</a:t>
            </a:r>
            <a:endParaRPr lang="en-US" b="1" dirty="0"/>
          </a:p>
        </p:txBody>
      </p:sp>
      <p:sp>
        <p:nvSpPr>
          <p:cNvPr id="3" name="Content Placeholder 2"/>
          <p:cNvSpPr>
            <a:spLocks noGrp="1"/>
          </p:cNvSpPr>
          <p:nvPr>
            <p:ph idx="1"/>
          </p:nvPr>
        </p:nvSpPr>
        <p:spPr/>
        <p:txBody>
          <a:bodyPr>
            <a:normAutofit fontScale="85000" lnSpcReduction="20000"/>
          </a:bodyPr>
          <a:lstStyle/>
          <a:p>
            <a:r>
              <a:rPr lang="en-US" dirty="0" smtClean="0"/>
              <a:t>What are Value Addition Methodologies (VAMs)?</a:t>
            </a:r>
          </a:p>
          <a:p>
            <a:pPr marL="0" indent="0">
              <a:buNone/>
            </a:pPr>
            <a:endParaRPr lang="en-US" dirty="0" smtClean="0"/>
          </a:p>
          <a:p>
            <a:pPr marL="0" indent="0">
              <a:buNone/>
            </a:pPr>
            <a:r>
              <a:rPr lang="en-US" dirty="0" smtClean="0"/>
              <a:t>“</a:t>
            </a:r>
            <a:r>
              <a:rPr lang="en-US" dirty="0"/>
              <a:t>Value Added” </a:t>
            </a:r>
            <a:r>
              <a:rPr lang="en-US" dirty="0" smtClean="0"/>
              <a:t>- using </a:t>
            </a:r>
            <a:r>
              <a:rPr lang="en-US" dirty="0"/>
              <a:t>student achievement data to make evaluative statements about teacher effects on student achievement. </a:t>
            </a:r>
            <a:r>
              <a:rPr lang="en-US" baseline="30000" dirty="0" smtClean="0"/>
              <a:t>1</a:t>
            </a:r>
            <a:endParaRPr lang="en-US" dirty="0" smtClean="0"/>
          </a:p>
          <a:p>
            <a:pPr marL="0" indent="0">
              <a:buNone/>
            </a:pPr>
            <a:endParaRPr lang="en-US" dirty="0"/>
          </a:p>
          <a:p>
            <a:pPr marL="0" indent="0">
              <a:buNone/>
            </a:pPr>
            <a:r>
              <a:rPr lang="en-US" dirty="0" smtClean="0"/>
              <a:t>“Value</a:t>
            </a:r>
            <a:r>
              <a:rPr lang="en-US" dirty="0"/>
              <a:t>-</a:t>
            </a:r>
            <a:r>
              <a:rPr lang="en-US" dirty="0" smtClean="0"/>
              <a:t>added-modeling (</a:t>
            </a:r>
            <a:r>
              <a:rPr lang="en-US" dirty="0"/>
              <a:t>VAM</a:t>
            </a:r>
            <a:r>
              <a:rPr lang="en-US" dirty="0" smtClean="0"/>
              <a:t>)” - examining </a:t>
            </a:r>
            <a:r>
              <a:rPr lang="en-US" dirty="0"/>
              <a:t>academic progress over time regardless of level of </a:t>
            </a:r>
            <a:r>
              <a:rPr lang="en-US" dirty="0" smtClean="0"/>
              <a:t>proficiency.</a:t>
            </a:r>
            <a:r>
              <a:rPr lang="en-US" baseline="30000" dirty="0" smtClean="0"/>
              <a:t>2</a:t>
            </a:r>
            <a:endParaRPr lang="en-US" dirty="0" smtClean="0"/>
          </a:p>
          <a:p>
            <a:pPr marL="0" indent="0">
              <a:buNone/>
            </a:pPr>
            <a:endParaRPr lang="en-US" dirty="0"/>
          </a:p>
          <a:p>
            <a:pPr marL="0" indent="0">
              <a:buNone/>
            </a:pPr>
            <a:endParaRPr lang="en-US" sz="2100" dirty="0" smtClean="0"/>
          </a:p>
          <a:p>
            <a:pPr marL="0" indent="0">
              <a:buNone/>
            </a:pPr>
            <a:r>
              <a:rPr lang="en-US" sz="2100" dirty="0" smtClean="0"/>
              <a:t>(</a:t>
            </a:r>
            <a:r>
              <a:rPr lang="en-US" sz="2100" baseline="30000" dirty="0" smtClean="0"/>
              <a:t>1</a:t>
            </a:r>
            <a:r>
              <a:rPr lang="en-US" sz="2100" dirty="0" smtClean="0"/>
              <a:t>T.J.Dwyer </a:t>
            </a:r>
            <a:r>
              <a:rPr lang="en-US" sz="2100" dirty="0"/>
              <a:t>2016</a:t>
            </a:r>
            <a:r>
              <a:rPr lang="en-US" sz="2100" dirty="0" smtClean="0"/>
              <a:t>) (</a:t>
            </a:r>
            <a:r>
              <a:rPr lang="en-US" sz="2100" baseline="30000" dirty="0" smtClean="0"/>
              <a:t>2</a:t>
            </a:r>
            <a:r>
              <a:rPr lang="en-US" sz="2100" dirty="0" smtClean="0"/>
              <a:t>Rubin</a:t>
            </a:r>
            <a:r>
              <a:rPr lang="en-US" sz="2100" dirty="0"/>
              <a:t>, Stuart, &amp; </a:t>
            </a:r>
            <a:r>
              <a:rPr lang="en-US" sz="2100" dirty="0" err="1"/>
              <a:t>Zanutto</a:t>
            </a:r>
            <a:r>
              <a:rPr lang="en-US" sz="2100" dirty="0"/>
              <a:t>, 2004)</a:t>
            </a:r>
          </a:p>
          <a:p>
            <a:pPr marL="0" indent="0">
              <a:buNone/>
            </a:pPr>
            <a:r>
              <a:rPr lang="en-US" dirty="0" smtClean="0"/>
              <a:t> </a:t>
            </a:r>
            <a:endParaRPr lang="en-US" dirty="0"/>
          </a:p>
          <a:p>
            <a:pPr marL="0" indent="0">
              <a:buNone/>
            </a:pPr>
            <a:endParaRPr lang="en-US" dirty="0"/>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928100421"/>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smtClean="0"/>
              <a:t>Different VA Methods </a:t>
            </a:r>
            <a:br>
              <a:rPr lang="en-US" sz="3600" b="1" dirty="0" smtClean="0"/>
            </a:br>
            <a:endParaRPr lang="en-US" sz="3600" b="1" dirty="0"/>
          </a:p>
        </p:txBody>
      </p:sp>
      <p:sp>
        <p:nvSpPr>
          <p:cNvPr id="3" name="Content Placeholder 2"/>
          <p:cNvSpPr>
            <a:spLocks noGrp="1"/>
          </p:cNvSpPr>
          <p:nvPr>
            <p:ph idx="1"/>
          </p:nvPr>
        </p:nvSpPr>
        <p:spPr/>
        <p:txBody>
          <a:bodyPr>
            <a:normAutofit/>
          </a:bodyPr>
          <a:lstStyle/>
          <a:p>
            <a:r>
              <a:rPr lang="en-US" dirty="0" smtClean="0"/>
              <a:t>Status models</a:t>
            </a:r>
          </a:p>
          <a:p>
            <a:pPr marL="0" indent="0">
              <a:buNone/>
            </a:pPr>
            <a:endParaRPr lang="en-US" dirty="0" smtClean="0"/>
          </a:p>
          <a:p>
            <a:r>
              <a:rPr lang="en-US" dirty="0" smtClean="0"/>
              <a:t>Cohort gains models</a:t>
            </a:r>
          </a:p>
          <a:p>
            <a:endParaRPr lang="en-US" dirty="0" smtClean="0"/>
          </a:p>
          <a:p>
            <a:r>
              <a:rPr lang="en-US" dirty="0" smtClean="0"/>
              <a:t>Simple regression / OLS </a:t>
            </a:r>
            <a:r>
              <a:rPr lang="en-GB" sz="2800" dirty="0"/>
              <a:t>(</a:t>
            </a:r>
            <a:r>
              <a:rPr lang="en-US" sz="2800" dirty="0" smtClean="0"/>
              <a:t>Ordinary Least Squares)</a:t>
            </a:r>
          </a:p>
          <a:p>
            <a:endParaRPr lang="en-US" dirty="0" smtClean="0"/>
          </a:p>
          <a:p>
            <a:r>
              <a:rPr lang="en-US" dirty="0" smtClean="0"/>
              <a:t>Multivariate regression</a:t>
            </a:r>
          </a:p>
          <a:p>
            <a:endParaRPr lang="en-US" dirty="0"/>
          </a:p>
        </p:txBody>
      </p:sp>
    </p:spTree>
    <p:extLst>
      <p:ext uri="{BB962C8B-B14F-4D97-AF65-F5344CB8AC3E}">
        <p14:creationId xmlns:p14="http://schemas.microsoft.com/office/powerpoint/2010/main" val="2901172736"/>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0362" y="328609"/>
            <a:ext cx="8229600" cy="1143000"/>
          </a:xfrm>
        </p:spPr>
        <p:txBody>
          <a:bodyPr>
            <a:noAutofit/>
          </a:bodyPr>
          <a:lstStyle/>
          <a:p>
            <a:r>
              <a:rPr lang="en-US" sz="2800" b="1" dirty="0" smtClean="0"/>
              <a:t>Example v</a:t>
            </a:r>
            <a:r>
              <a:rPr lang="en-US" sz="2800" b="1" dirty="0" smtClean="0"/>
              <a:t>ariables </a:t>
            </a:r>
            <a:r>
              <a:rPr lang="en-US" sz="2800" b="1" dirty="0"/>
              <a:t>that could be factored </a:t>
            </a:r>
            <a:r>
              <a:rPr lang="en-US" sz="2800" b="1" dirty="0" smtClean="0"/>
              <a:t/>
            </a:r>
            <a:br>
              <a:rPr lang="en-US" sz="2800" b="1" dirty="0" smtClean="0"/>
            </a:br>
            <a:r>
              <a:rPr lang="en-US" sz="2800" b="1" dirty="0" smtClean="0"/>
              <a:t>into multiple </a:t>
            </a:r>
            <a:r>
              <a:rPr lang="en-US" sz="2800" b="1" dirty="0" smtClean="0"/>
              <a:t>regression models</a:t>
            </a:r>
            <a:endParaRPr lang="en-US" sz="2800" b="1" dirty="0"/>
          </a:p>
        </p:txBody>
      </p:sp>
      <p:sp>
        <p:nvSpPr>
          <p:cNvPr id="3" name="Content Placeholder 2"/>
          <p:cNvSpPr>
            <a:spLocks noGrp="1"/>
          </p:cNvSpPr>
          <p:nvPr>
            <p:ph idx="1"/>
          </p:nvPr>
        </p:nvSpPr>
        <p:spPr>
          <a:xfrm>
            <a:off x="588562" y="1672873"/>
            <a:ext cx="7744230" cy="4308828"/>
          </a:xfrm>
        </p:spPr>
        <p:txBody>
          <a:bodyPr>
            <a:normAutofit fontScale="92500" lnSpcReduction="20000"/>
          </a:bodyPr>
          <a:lstStyle/>
          <a:p>
            <a:pPr>
              <a:lnSpc>
                <a:spcPct val="150000"/>
              </a:lnSpc>
            </a:pPr>
            <a:r>
              <a:rPr lang="en-US" sz="2800" dirty="0" smtClean="0"/>
              <a:t>Special Education status</a:t>
            </a:r>
          </a:p>
          <a:p>
            <a:pPr>
              <a:lnSpc>
                <a:spcPct val="150000"/>
              </a:lnSpc>
            </a:pPr>
            <a:r>
              <a:rPr lang="en-US" sz="2800" dirty="0" smtClean="0"/>
              <a:t>Difference from modal age of group</a:t>
            </a:r>
          </a:p>
          <a:p>
            <a:pPr>
              <a:lnSpc>
                <a:spcPct val="150000"/>
              </a:lnSpc>
            </a:pPr>
            <a:r>
              <a:rPr lang="en-US" sz="2800" dirty="0" smtClean="0"/>
              <a:t>Class </a:t>
            </a:r>
            <a:r>
              <a:rPr lang="en-US" sz="2800" dirty="0" smtClean="0"/>
              <a:t>size</a:t>
            </a:r>
          </a:p>
          <a:p>
            <a:pPr>
              <a:lnSpc>
                <a:spcPct val="150000"/>
              </a:lnSpc>
            </a:pPr>
            <a:r>
              <a:rPr lang="en-US" sz="2800" dirty="0" smtClean="0"/>
              <a:t>Teacher experience / qualifications</a:t>
            </a:r>
            <a:endParaRPr lang="en-US" sz="2800" dirty="0" smtClean="0"/>
          </a:p>
          <a:p>
            <a:pPr>
              <a:lnSpc>
                <a:spcPct val="150000"/>
              </a:lnSpc>
            </a:pPr>
            <a:r>
              <a:rPr lang="en-US" sz="2800" dirty="0" smtClean="0"/>
              <a:t>OVP (Orphan and Vulnerable Pupils)</a:t>
            </a:r>
          </a:p>
          <a:p>
            <a:pPr>
              <a:lnSpc>
                <a:spcPct val="150000"/>
              </a:lnSpc>
            </a:pPr>
            <a:r>
              <a:rPr lang="en-US" sz="2800" dirty="0" smtClean="0"/>
              <a:t>English as a second language </a:t>
            </a:r>
            <a:endParaRPr lang="en-US" sz="2800" dirty="0" smtClean="0"/>
          </a:p>
          <a:p>
            <a:pPr marL="0" indent="0">
              <a:lnSpc>
                <a:spcPct val="150000"/>
              </a:lnSpc>
              <a:buNone/>
            </a:pPr>
            <a:r>
              <a:rPr lang="en-US" sz="2800" b="1" dirty="0" err="1" smtClean="0"/>
              <a:t>Ie</a:t>
            </a:r>
            <a:r>
              <a:rPr lang="en-US" sz="2800" b="1" dirty="0" smtClean="0"/>
              <a:t>. Teacher, learner and school characteristics</a:t>
            </a:r>
            <a:endParaRPr lang="en-US" sz="2800" b="1" dirty="0" smtClean="0"/>
          </a:p>
          <a:p>
            <a:pPr marL="0" indent="0">
              <a:lnSpc>
                <a:spcPct val="150000"/>
              </a:lnSpc>
              <a:buNone/>
            </a:pPr>
            <a:endParaRPr lang="en-US" dirty="0"/>
          </a:p>
        </p:txBody>
      </p:sp>
    </p:spTree>
    <p:extLst>
      <p:ext uri="{BB962C8B-B14F-4D97-AF65-F5344CB8AC3E}">
        <p14:creationId xmlns:p14="http://schemas.microsoft.com/office/powerpoint/2010/main" val="26164763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Methods</a:t>
            </a:r>
            <a:endParaRPr lang="en-US" dirty="0"/>
          </a:p>
        </p:txBody>
      </p:sp>
      <p:sp>
        <p:nvSpPr>
          <p:cNvPr id="3" name="Content Placeholder 2"/>
          <p:cNvSpPr>
            <a:spLocks noGrp="1"/>
          </p:cNvSpPr>
          <p:nvPr>
            <p:ph idx="1"/>
          </p:nvPr>
        </p:nvSpPr>
        <p:spPr/>
        <p:txBody>
          <a:bodyPr>
            <a:normAutofit fontScale="70000" lnSpcReduction="20000"/>
          </a:bodyPr>
          <a:lstStyle/>
          <a:p>
            <a:r>
              <a:rPr lang="en-US" dirty="0"/>
              <a:t>Simple Regression analysis was used to analyse the data: Why? Because the many other sorts of data that could be incorporated into a Multiple regression model are currently unavailable</a:t>
            </a:r>
          </a:p>
          <a:p>
            <a:endParaRPr lang="en-US" dirty="0" smtClean="0"/>
          </a:p>
          <a:p>
            <a:r>
              <a:rPr lang="en-US" dirty="0" smtClean="0"/>
              <a:t>Statistical </a:t>
            </a:r>
            <a:r>
              <a:rPr lang="en-US" dirty="0"/>
              <a:t>analyses of students’ examination results </a:t>
            </a:r>
            <a:r>
              <a:rPr lang="mr-IN" dirty="0"/>
              <a:t>–</a:t>
            </a:r>
            <a:r>
              <a:rPr lang="en-US" dirty="0"/>
              <a:t> comparing, in the Botswana context, Junior School subject results in national </a:t>
            </a:r>
            <a:r>
              <a:rPr lang="en-US" dirty="0" smtClean="0"/>
              <a:t>final </a:t>
            </a:r>
            <a:r>
              <a:rPr lang="en-US" dirty="0"/>
              <a:t>exams to Senior School leavers exams. Did student grades go up, stay the same or go down? </a:t>
            </a:r>
            <a:endParaRPr lang="en-US" dirty="0" smtClean="0"/>
          </a:p>
          <a:p>
            <a:endParaRPr lang="en-US" dirty="0" smtClean="0"/>
          </a:p>
          <a:p>
            <a:r>
              <a:rPr lang="en-US" dirty="0" smtClean="0"/>
              <a:t>The data comes from 600 or so students at a government Senior school. Their grades in English, Mathematics and Setswana were compared at JC level with BGCSE level, by class. In this way individual teachers were compared with each other in their subject groupings. </a:t>
            </a:r>
          </a:p>
          <a:p>
            <a:endParaRPr lang="en-US" dirty="0" smtClean="0"/>
          </a:p>
        </p:txBody>
      </p:sp>
    </p:spTree>
    <p:extLst>
      <p:ext uri="{BB962C8B-B14F-4D97-AF65-F5344CB8AC3E}">
        <p14:creationId xmlns:p14="http://schemas.microsoft.com/office/powerpoint/2010/main" val="37889078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192"/>
            <a:ext cx="8229600" cy="1143000"/>
          </a:xfrm>
        </p:spPr>
        <p:txBody>
          <a:bodyPr>
            <a:normAutofit/>
          </a:bodyPr>
          <a:lstStyle/>
          <a:p>
            <a:r>
              <a:rPr lang="en-US" sz="3600" dirty="0" smtClean="0"/>
              <a:t>Calculation of student VA score</a:t>
            </a:r>
            <a:endParaRPr lang="en-US" sz="3600"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836558533"/>
              </p:ext>
            </p:extLst>
          </p:nvPr>
        </p:nvGraphicFramePr>
        <p:xfrm>
          <a:off x="457200" y="1734263"/>
          <a:ext cx="8229600" cy="4914900"/>
        </p:xfrm>
        <a:graphic>
          <a:graphicData uri="http://schemas.openxmlformats.org/drawingml/2006/table">
            <a:tbl>
              <a:tblPr firstRow="1" bandRow="1">
                <a:tableStyleId>{F5AB1C69-6EDB-4FF4-983F-18BD219EF322}</a:tableStyleId>
              </a:tblPr>
              <a:tblGrid>
                <a:gridCol w="1645920"/>
                <a:gridCol w="1645920"/>
                <a:gridCol w="1645920"/>
                <a:gridCol w="1645920"/>
                <a:gridCol w="1645920"/>
              </a:tblGrid>
              <a:tr h="1706880">
                <a:tc>
                  <a:txBody>
                    <a:bodyPr/>
                    <a:lstStyle/>
                    <a:p>
                      <a:pPr algn="ctr">
                        <a:lnSpc>
                          <a:spcPct val="150000"/>
                        </a:lnSpc>
                        <a:spcAft>
                          <a:spcPts val="0"/>
                        </a:spcAft>
                      </a:pPr>
                      <a:r>
                        <a:rPr lang="en-US" sz="1900" dirty="0" smtClean="0">
                          <a:effectLst/>
                        </a:rPr>
                        <a:t>PUPIL PSEUDONYM</a:t>
                      </a:r>
                      <a:endParaRPr lang="en-GB" sz="1900" dirty="0">
                        <a:effectLst/>
                        <a:latin typeface="Times New Roman"/>
                        <a:ea typeface="Cambria"/>
                        <a:cs typeface="Times New Roman"/>
                      </a:endParaRPr>
                    </a:p>
                  </a:txBody>
                  <a:tcPr marL="68580" marR="68580" marT="0" marB="0" anchor="ctr"/>
                </a:tc>
                <a:tc>
                  <a:txBody>
                    <a:bodyPr/>
                    <a:lstStyle/>
                    <a:p>
                      <a:pPr algn="ctr">
                        <a:lnSpc>
                          <a:spcPct val="150000"/>
                        </a:lnSpc>
                        <a:spcAft>
                          <a:spcPts val="0"/>
                        </a:spcAft>
                      </a:pPr>
                      <a:r>
                        <a:rPr lang="en-US" sz="1900" dirty="0">
                          <a:effectLst/>
                        </a:rPr>
                        <a:t>PUPIL'S JCE POINT SCORE</a:t>
                      </a:r>
                      <a:endParaRPr lang="en-GB" sz="1900" dirty="0">
                        <a:effectLst/>
                      </a:endParaRPr>
                    </a:p>
                    <a:p>
                      <a:pPr algn="ctr">
                        <a:lnSpc>
                          <a:spcPct val="150000"/>
                        </a:lnSpc>
                        <a:spcAft>
                          <a:spcPts val="0"/>
                        </a:spcAft>
                      </a:pPr>
                      <a:r>
                        <a:rPr lang="en-US" sz="1900" dirty="0">
                          <a:effectLst/>
                        </a:rPr>
                        <a:t>(</a:t>
                      </a:r>
                      <a:r>
                        <a:rPr lang="en-US" sz="1900" dirty="0" err="1">
                          <a:effectLst/>
                        </a:rPr>
                        <a:t>Eg</a:t>
                      </a:r>
                      <a:r>
                        <a:rPr lang="en-US" sz="1900" dirty="0">
                          <a:effectLst/>
                        </a:rPr>
                        <a:t>. English)</a:t>
                      </a:r>
                      <a:endParaRPr lang="en-GB" sz="1900" dirty="0">
                        <a:effectLst/>
                        <a:latin typeface="Times New Roman"/>
                        <a:ea typeface="Cambria"/>
                        <a:cs typeface="Times New Roman"/>
                      </a:endParaRPr>
                    </a:p>
                  </a:txBody>
                  <a:tcPr marL="68580" marR="68580" marT="0" marB="0" anchor="ctr"/>
                </a:tc>
                <a:tc>
                  <a:txBody>
                    <a:bodyPr/>
                    <a:lstStyle/>
                    <a:p>
                      <a:pPr algn="ctr">
                        <a:lnSpc>
                          <a:spcPct val="150000"/>
                        </a:lnSpc>
                        <a:spcAft>
                          <a:spcPts val="0"/>
                        </a:spcAft>
                      </a:pPr>
                      <a:r>
                        <a:rPr lang="en-US" sz="1900">
                          <a:effectLst/>
                        </a:rPr>
                        <a:t>PUPIL'S BGCSE POINT SCORE (Eg. English)</a:t>
                      </a:r>
                      <a:endParaRPr lang="en-GB" sz="1900">
                        <a:effectLst/>
                        <a:latin typeface="Times New Roman"/>
                        <a:ea typeface="Cambria"/>
                        <a:cs typeface="Times New Roman"/>
                      </a:endParaRPr>
                    </a:p>
                  </a:txBody>
                  <a:tcPr marL="68580" marR="68580" marT="0" marB="0" anchor="ctr"/>
                </a:tc>
                <a:tc>
                  <a:txBody>
                    <a:bodyPr/>
                    <a:lstStyle/>
                    <a:p>
                      <a:pPr algn="ctr">
                        <a:lnSpc>
                          <a:spcPct val="150000"/>
                        </a:lnSpc>
                        <a:spcAft>
                          <a:spcPts val="0"/>
                        </a:spcAft>
                      </a:pPr>
                      <a:r>
                        <a:rPr lang="en-US" sz="1900">
                          <a:effectLst/>
                        </a:rPr>
                        <a:t>MEDIAN BGCSE POINT SCORE FOR JCE GRADE IN ENGLISH</a:t>
                      </a:r>
                      <a:endParaRPr lang="en-GB" sz="1900">
                        <a:effectLst/>
                        <a:latin typeface="Times New Roman"/>
                        <a:ea typeface="Cambria"/>
                        <a:cs typeface="Times New Roman"/>
                      </a:endParaRPr>
                    </a:p>
                  </a:txBody>
                  <a:tcPr marL="68580" marR="68580" marT="0" marB="0" anchor="ctr"/>
                </a:tc>
                <a:tc>
                  <a:txBody>
                    <a:bodyPr/>
                    <a:lstStyle/>
                    <a:p>
                      <a:pPr algn="ctr">
                        <a:lnSpc>
                          <a:spcPct val="150000"/>
                        </a:lnSpc>
                        <a:spcAft>
                          <a:spcPts val="0"/>
                        </a:spcAft>
                      </a:pPr>
                      <a:r>
                        <a:rPr lang="en-US" sz="1900" dirty="0">
                          <a:effectLst/>
                        </a:rPr>
                        <a:t>PUPIL'S VA SCORE FOR ENGLISH</a:t>
                      </a:r>
                      <a:endParaRPr lang="en-GB" sz="1900" dirty="0">
                        <a:effectLst/>
                        <a:latin typeface="Times New Roman"/>
                        <a:ea typeface="Cambria"/>
                        <a:cs typeface="Times New Roman"/>
                      </a:endParaRPr>
                    </a:p>
                  </a:txBody>
                  <a:tcPr marL="68580" marR="68580" marT="0" marB="0" anchor="ctr"/>
                </a:tc>
              </a:tr>
              <a:tr h="548640">
                <a:tc>
                  <a:txBody>
                    <a:bodyPr/>
                    <a:lstStyle/>
                    <a:p>
                      <a:pPr algn="ctr">
                        <a:lnSpc>
                          <a:spcPct val="150000"/>
                        </a:lnSpc>
                        <a:spcAft>
                          <a:spcPts val="0"/>
                        </a:spcAft>
                      </a:pPr>
                      <a:r>
                        <a:rPr lang="en-US" sz="2400">
                          <a:effectLst/>
                        </a:rPr>
                        <a:t>Amogelang</a:t>
                      </a:r>
                      <a:endParaRPr lang="en-GB" sz="2400">
                        <a:effectLst/>
                        <a:latin typeface="Times New Roman"/>
                        <a:ea typeface="Cambria"/>
                        <a:cs typeface="Times New Roman"/>
                      </a:endParaRPr>
                    </a:p>
                  </a:txBody>
                  <a:tcPr marL="68580" marR="68580" marT="0" marB="0" anchor="ctr"/>
                </a:tc>
                <a:tc>
                  <a:txBody>
                    <a:bodyPr/>
                    <a:lstStyle/>
                    <a:p>
                      <a:pPr algn="ctr">
                        <a:lnSpc>
                          <a:spcPct val="150000"/>
                        </a:lnSpc>
                        <a:spcAft>
                          <a:spcPts val="0"/>
                        </a:spcAft>
                      </a:pPr>
                      <a:r>
                        <a:rPr lang="en-US" sz="2400">
                          <a:effectLst/>
                        </a:rPr>
                        <a:t>4</a:t>
                      </a:r>
                      <a:endParaRPr lang="en-GB" sz="2400">
                        <a:effectLst/>
                        <a:latin typeface="Times New Roman"/>
                        <a:ea typeface="Cambria"/>
                        <a:cs typeface="Times New Roman"/>
                      </a:endParaRPr>
                    </a:p>
                  </a:txBody>
                  <a:tcPr marL="68580" marR="68580" marT="0" marB="0" anchor="b"/>
                </a:tc>
                <a:tc>
                  <a:txBody>
                    <a:bodyPr/>
                    <a:lstStyle/>
                    <a:p>
                      <a:pPr algn="ctr">
                        <a:lnSpc>
                          <a:spcPct val="150000"/>
                        </a:lnSpc>
                        <a:spcAft>
                          <a:spcPts val="0"/>
                        </a:spcAft>
                      </a:pPr>
                      <a:r>
                        <a:rPr lang="en-US" sz="2400">
                          <a:effectLst/>
                        </a:rPr>
                        <a:t>3</a:t>
                      </a:r>
                      <a:endParaRPr lang="en-GB" sz="2400">
                        <a:effectLst/>
                        <a:latin typeface="Times New Roman"/>
                        <a:ea typeface="Cambria"/>
                        <a:cs typeface="Times New Roman"/>
                      </a:endParaRPr>
                    </a:p>
                  </a:txBody>
                  <a:tcPr marL="68580" marR="68580" marT="0" marB="0" anchor="b"/>
                </a:tc>
                <a:tc>
                  <a:txBody>
                    <a:bodyPr/>
                    <a:lstStyle/>
                    <a:p>
                      <a:pPr algn="ctr">
                        <a:lnSpc>
                          <a:spcPct val="150000"/>
                        </a:lnSpc>
                        <a:spcAft>
                          <a:spcPts val="0"/>
                        </a:spcAft>
                      </a:pPr>
                      <a:r>
                        <a:rPr lang="en-US" sz="2400">
                          <a:effectLst/>
                        </a:rPr>
                        <a:t>3.29</a:t>
                      </a:r>
                      <a:endParaRPr lang="en-GB" sz="2400">
                        <a:effectLst/>
                        <a:latin typeface="Times New Roman"/>
                        <a:ea typeface="Cambria"/>
                        <a:cs typeface="Times New Roman"/>
                      </a:endParaRPr>
                    </a:p>
                  </a:txBody>
                  <a:tcPr marL="68580" marR="68580" marT="0" marB="0" anchor="ctr"/>
                </a:tc>
                <a:tc>
                  <a:txBody>
                    <a:bodyPr/>
                    <a:lstStyle/>
                    <a:p>
                      <a:pPr algn="ctr">
                        <a:lnSpc>
                          <a:spcPct val="150000"/>
                        </a:lnSpc>
                        <a:spcAft>
                          <a:spcPts val="0"/>
                        </a:spcAft>
                      </a:pPr>
                      <a:r>
                        <a:rPr lang="en-US" sz="2400" dirty="0">
                          <a:effectLst/>
                        </a:rPr>
                        <a:t>-0.29</a:t>
                      </a:r>
                      <a:endParaRPr lang="en-GB" sz="2400" dirty="0">
                        <a:effectLst/>
                        <a:latin typeface="Times New Roman"/>
                        <a:ea typeface="Cambria"/>
                        <a:cs typeface="Times New Roman"/>
                      </a:endParaRPr>
                    </a:p>
                  </a:txBody>
                  <a:tcPr marL="68580" marR="68580" marT="0" marB="0" anchor="ctr"/>
                </a:tc>
              </a:tr>
              <a:tr h="548640">
                <a:tc>
                  <a:txBody>
                    <a:bodyPr/>
                    <a:lstStyle/>
                    <a:p>
                      <a:pPr algn="ctr">
                        <a:lnSpc>
                          <a:spcPct val="150000"/>
                        </a:lnSpc>
                        <a:spcAft>
                          <a:spcPts val="0"/>
                        </a:spcAft>
                      </a:pPr>
                      <a:r>
                        <a:rPr lang="en-US" sz="2400">
                          <a:effectLst/>
                        </a:rPr>
                        <a:t>Baboloki</a:t>
                      </a:r>
                      <a:endParaRPr lang="en-GB" sz="2400">
                        <a:effectLst/>
                        <a:latin typeface="Times New Roman"/>
                        <a:ea typeface="Cambria"/>
                        <a:cs typeface="Times New Roman"/>
                      </a:endParaRPr>
                    </a:p>
                  </a:txBody>
                  <a:tcPr marL="68580" marR="68580" marT="0" marB="0" anchor="ctr"/>
                </a:tc>
                <a:tc>
                  <a:txBody>
                    <a:bodyPr/>
                    <a:lstStyle/>
                    <a:p>
                      <a:pPr algn="ctr">
                        <a:lnSpc>
                          <a:spcPct val="150000"/>
                        </a:lnSpc>
                        <a:spcAft>
                          <a:spcPts val="0"/>
                        </a:spcAft>
                      </a:pPr>
                      <a:r>
                        <a:rPr lang="en-US" sz="2400">
                          <a:effectLst/>
                        </a:rPr>
                        <a:t>5</a:t>
                      </a:r>
                      <a:endParaRPr lang="en-GB" sz="2400">
                        <a:effectLst/>
                        <a:latin typeface="Times New Roman"/>
                        <a:ea typeface="Cambria"/>
                        <a:cs typeface="Times New Roman"/>
                      </a:endParaRPr>
                    </a:p>
                  </a:txBody>
                  <a:tcPr marL="68580" marR="68580" marT="0" marB="0" anchor="b"/>
                </a:tc>
                <a:tc>
                  <a:txBody>
                    <a:bodyPr/>
                    <a:lstStyle/>
                    <a:p>
                      <a:pPr algn="ctr">
                        <a:lnSpc>
                          <a:spcPct val="150000"/>
                        </a:lnSpc>
                        <a:spcAft>
                          <a:spcPts val="0"/>
                        </a:spcAft>
                      </a:pPr>
                      <a:r>
                        <a:rPr lang="en-US" sz="2400">
                          <a:effectLst/>
                        </a:rPr>
                        <a:t>4</a:t>
                      </a:r>
                      <a:endParaRPr lang="en-GB" sz="2400">
                        <a:effectLst/>
                        <a:latin typeface="Times New Roman"/>
                        <a:ea typeface="Cambria"/>
                        <a:cs typeface="Times New Roman"/>
                      </a:endParaRPr>
                    </a:p>
                  </a:txBody>
                  <a:tcPr marL="68580" marR="68580" marT="0" marB="0" anchor="b"/>
                </a:tc>
                <a:tc>
                  <a:txBody>
                    <a:bodyPr/>
                    <a:lstStyle/>
                    <a:p>
                      <a:pPr algn="ctr">
                        <a:lnSpc>
                          <a:spcPct val="150000"/>
                        </a:lnSpc>
                        <a:spcAft>
                          <a:spcPts val="0"/>
                        </a:spcAft>
                      </a:pPr>
                      <a:r>
                        <a:rPr lang="en-US" sz="2400">
                          <a:effectLst/>
                        </a:rPr>
                        <a:t>4.22</a:t>
                      </a:r>
                      <a:endParaRPr lang="en-GB" sz="2400">
                        <a:effectLst/>
                        <a:latin typeface="Times New Roman"/>
                        <a:ea typeface="Cambria"/>
                        <a:cs typeface="Times New Roman"/>
                      </a:endParaRPr>
                    </a:p>
                  </a:txBody>
                  <a:tcPr marL="68580" marR="68580" marT="0" marB="0" anchor="ctr"/>
                </a:tc>
                <a:tc>
                  <a:txBody>
                    <a:bodyPr/>
                    <a:lstStyle/>
                    <a:p>
                      <a:pPr algn="ctr">
                        <a:lnSpc>
                          <a:spcPct val="150000"/>
                        </a:lnSpc>
                        <a:spcAft>
                          <a:spcPts val="0"/>
                        </a:spcAft>
                      </a:pPr>
                      <a:r>
                        <a:rPr lang="en-US" sz="2400">
                          <a:effectLst/>
                        </a:rPr>
                        <a:t>-0.22</a:t>
                      </a:r>
                      <a:endParaRPr lang="en-GB" sz="2400">
                        <a:effectLst/>
                        <a:latin typeface="Times New Roman"/>
                        <a:ea typeface="Cambria"/>
                        <a:cs typeface="Times New Roman"/>
                      </a:endParaRPr>
                    </a:p>
                  </a:txBody>
                  <a:tcPr marL="68580" marR="68580" marT="0" marB="0" anchor="ctr"/>
                </a:tc>
              </a:tr>
              <a:tr h="548640">
                <a:tc>
                  <a:txBody>
                    <a:bodyPr/>
                    <a:lstStyle/>
                    <a:p>
                      <a:pPr algn="ctr">
                        <a:lnSpc>
                          <a:spcPct val="150000"/>
                        </a:lnSpc>
                        <a:spcAft>
                          <a:spcPts val="0"/>
                        </a:spcAft>
                      </a:pPr>
                      <a:r>
                        <a:rPr lang="en-US" sz="2400">
                          <a:effectLst/>
                        </a:rPr>
                        <a:t>Dikeledi</a:t>
                      </a:r>
                      <a:endParaRPr lang="en-GB" sz="2400">
                        <a:effectLst/>
                        <a:latin typeface="Times New Roman"/>
                        <a:ea typeface="Cambria"/>
                        <a:cs typeface="Times New Roman"/>
                      </a:endParaRPr>
                    </a:p>
                  </a:txBody>
                  <a:tcPr marL="68580" marR="68580" marT="0" marB="0" anchor="ctr"/>
                </a:tc>
                <a:tc>
                  <a:txBody>
                    <a:bodyPr/>
                    <a:lstStyle/>
                    <a:p>
                      <a:pPr algn="ctr">
                        <a:lnSpc>
                          <a:spcPct val="150000"/>
                        </a:lnSpc>
                        <a:spcAft>
                          <a:spcPts val="0"/>
                        </a:spcAft>
                      </a:pPr>
                      <a:r>
                        <a:rPr lang="en-US" sz="2400">
                          <a:effectLst/>
                        </a:rPr>
                        <a:t>6</a:t>
                      </a:r>
                      <a:endParaRPr lang="en-GB" sz="2400">
                        <a:effectLst/>
                        <a:latin typeface="Times New Roman"/>
                        <a:ea typeface="Cambria"/>
                        <a:cs typeface="Times New Roman"/>
                      </a:endParaRPr>
                    </a:p>
                  </a:txBody>
                  <a:tcPr marL="68580" marR="68580" marT="0" marB="0" anchor="b"/>
                </a:tc>
                <a:tc>
                  <a:txBody>
                    <a:bodyPr/>
                    <a:lstStyle/>
                    <a:p>
                      <a:pPr algn="ctr">
                        <a:lnSpc>
                          <a:spcPct val="150000"/>
                        </a:lnSpc>
                        <a:spcAft>
                          <a:spcPts val="0"/>
                        </a:spcAft>
                      </a:pPr>
                      <a:r>
                        <a:rPr lang="en-US" sz="2400">
                          <a:effectLst/>
                        </a:rPr>
                        <a:t>4</a:t>
                      </a:r>
                      <a:endParaRPr lang="en-GB" sz="2400">
                        <a:effectLst/>
                        <a:latin typeface="Times New Roman"/>
                        <a:ea typeface="Cambria"/>
                        <a:cs typeface="Times New Roman"/>
                      </a:endParaRPr>
                    </a:p>
                  </a:txBody>
                  <a:tcPr marL="68580" marR="68580" marT="0" marB="0" anchor="b"/>
                </a:tc>
                <a:tc>
                  <a:txBody>
                    <a:bodyPr/>
                    <a:lstStyle/>
                    <a:p>
                      <a:pPr algn="ctr">
                        <a:lnSpc>
                          <a:spcPct val="150000"/>
                        </a:lnSpc>
                        <a:spcAft>
                          <a:spcPts val="0"/>
                        </a:spcAft>
                      </a:pPr>
                      <a:r>
                        <a:rPr lang="en-US" sz="2400">
                          <a:effectLst/>
                        </a:rPr>
                        <a:t>4.78</a:t>
                      </a:r>
                      <a:endParaRPr lang="en-GB" sz="2400">
                        <a:effectLst/>
                        <a:latin typeface="Times New Roman"/>
                        <a:ea typeface="Cambria"/>
                        <a:cs typeface="Times New Roman"/>
                      </a:endParaRPr>
                    </a:p>
                  </a:txBody>
                  <a:tcPr marL="68580" marR="68580" marT="0" marB="0" anchor="ctr"/>
                </a:tc>
                <a:tc>
                  <a:txBody>
                    <a:bodyPr/>
                    <a:lstStyle/>
                    <a:p>
                      <a:pPr algn="ctr">
                        <a:lnSpc>
                          <a:spcPct val="150000"/>
                        </a:lnSpc>
                        <a:spcAft>
                          <a:spcPts val="0"/>
                        </a:spcAft>
                      </a:pPr>
                      <a:r>
                        <a:rPr lang="en-US" sz="2400">
                          <a:effectLst/>
                        </a:rPr>
                        <a:t>-0.78</a:t>
                      </a:r>
                      <a:endParaRPr lang="en-GB" sz="2400">
                        <a:effectLst/>
                        <a:latin typeface="Times New Roman"/>
                        <a:ea typeface="Cambria"/>
                        <a:cs typeface="Times New Roman"/>
                      </a:endParaRPr>
                    </a:p>
                  </a:txBody>
                  <a:tcPr marL="68580" marR="68580" marT="0" marB="0" anchor="ctr"/>
                </a:tc>
              </a:tr>
              <a:tr h="548640">
                <a:tc>
                  <a:txBody>
                    <a:bodyPr/>
                    <a:lstStyle/>
                    <a:p>
                      <a:pPr algn="ctr">
                        <a:lnSpc>
                          <a:spcPct val="150000"/>
                        </a:lnSpc>
                        <a:spcAft>
                          <a:spcPts val="0"/>
                        </a:spcAft>
                      </a:pPr>
                      <a:r>
                        <a:rPr lang="en-US" sz="2400">
                          <a:effectLst/>
                        </a:rPr>
                        <a:t>Gaone</a:t>
                      </a:r>
                      <a:endParaRPr lang="en-GB" sz="2400">
                        <a:effectLst/>
                        <a:latin typeface="Times New Roman"/>
                        <a:ea typeface="Cambria"/>
                        <a:cs typeface="Times New Roman"/>
                      </a:endParaRPr>
                    </a:p>
                  </a:txBody>
                  <a:tcPr marL="68580" marR="68580" marT="0" marB="0" anchor="ctr"/>
                </a:tc>
                <a:tc>
                  <a:txBody>
                    <a:bodyPr/>
                    <a:lstStyle/>
                    <a:p>
                      <a:pPr algn="ctr">
                        <a:lnSpc>
                          <a:spcPct val="150000"/>
                        </a:lnSpc>
                        <a:spcAft>
                          <a:spcPts val="0"/>
                        </a:spcAft>
                      </a:pPr>
                      <a:r>
                        <a:rPr lang="en-US" sz="2400">
                          <a:effectLst/>
                        </a:rPr>
                        <a:t>5</a:t>
                      </a:r>
                      <a:endParaRPr lang="en-GB" sz="2400">
                        <a:effectLst/>
                        <a:latin typeface="Times New Roman"/>
                        <a:ea typeface="Cambria"/>
                        <a:cs typeface="Times New Roman"/>
                      </a:endParaRPr>
                    </a:p>
                  </a:txBody>
                  <a:tcPr marL="68580" marR="68580" marT="0" marB="0" anchor="b"/>
                </a:tc>
                <a:tc>
                  <a:txBody>
                    <a:bodyPr/>
                    <a:lstStyle/>
                    <a:p>
                      <a:pPr algn="ctr">
                        <a:lnSpc>
                          <a:spcPct val="150000"/>
                        </a:lnSpc>
                        <a:spcAft>
                          <a:spcPts val="0"/>
                        </a:spcAft>
                      </a:pPr>
                      <a:r>
                        <a:rPr lang="en-US" sz="2400">
                          <a:effectLst/>
                        </a:rPr>
                        <a:t>4</a:t>
                      </a:r>
                      <a:endParaRPr lang="en-GB" sz="2400">
                        <a:effectLst/>
                        <a:latin typeface="Times New Roman"/>
                        <a:ea typeface="Cambria"/>
                        <a:cs typeface="Times New Roman"/>
                      </a:endParaRPr>
                    </a:p>
                  </a:txBody>
                  <a:tcPr marL="68580" marR="68580" marT="0" marB="0" anchor="b"/>
                </a:tc>
                <a:tc>
                  <a:txBody>
                    <a:bodyPr/>
                    <a:lstStyle/>
                    <a:p>
                      <a:pPr algn="ctr">
                        <a:lnSpc>
                          <a:spcPct val="150000"/>
                        </a:lnSpc>
                        <a:spcAft>
                          <a:spcPts val="0"/>
                        </a:spcAft>
                      </a:pPr>
                      <a:r>
                        <a:rPr lang="en-US" sz="2400">
                          <a:effectLst/>
                        </a:rPr>
                        <a:t>4.22</a:t>
                      </a:r>
                      <a:endParaRPr lang="en-GB" sz="2400">
                        <a:effectLst/>
                        <a:latin typeface="Times New Roman"/>
                        <a:ea typeface="Cambria"/>
                        <a:cs typeface="Times New Roman"/>
                      </a:endParaRPr>
                    </a:p>
                  </a:txBody>
                  <a:tcPr marL="68580" marR="68580" marT="0" marB="0" anchor="ctr"/>
                </a:tc>
                <a:tc>
                  <a:txBody>
                    <a:bodyPr/>
                    <a:lstStyle/>
                    <a:p>
                      <a:pPr algn="ctr">
                        <a:lnSpc>
                          <a:spcPct val="150000"/>
                        </a:lnSpc>
                        <a:spcAft>
                          <a:spcPts val="0"/>
                        </a:spcAft>
                      </a:pPr>
                      <a:r>
                        <a:rPr lang="en-US" sz="2400">
                          <a:effectLst/>
                        </a:rPr>
                        <a:t>-0.22</a:t>
                      </a:r>
                      <a:endParaRPr lang="en-GB" sz="2400">
                        <a:effectLst/>
                        <a:latin typeface="Times New Roman"/>
                        <a:ea typeface="Cambria"/>
                        <a:cs typeface="Times New Roman"/>
                      </a:endParaRPr>
                    </a:p>
                  </a:txBody>
                  <a:tcPr marL="68580" marR="68580" marT="0" marB="0" anchor="ctr"/>
                </a:tc>
              </a:tr>
              <a:tr h="548640">
                <a:tc>
                  <a:txBody>
                    <a:bodyPr/>
                    <a:lstStyle/>
                    <a:p>
                      <a:pPr algn="ctr">
                        <a:lnSpc>
                          <a:spcPct val="150000"/>
                        </a:lnSpc>
                        <a:spcAft>
                          <a:spcPts val="0"/>
                        </a:spcAft>
                      </a:pPr>
                      <a:r>
                        <a:rPr lang="en-US" sz="2400">
                          <a:effectLst/>
                        </a:rPr>
                        <a:t>Itumeleng</a:t>
                      </a:r>
                      <a:endParaRPr lang="en-GB" sz="2400">
                        <a:effectLst/>
                        <a:latin typeface="Times New Roman"/>
                        <a:ea typeface="Cambria"/>
                        <a:cs typeface="Times New Roman"/>
                      </a:endParaRPr>
                    </a:p>
                  </a:txBody>
                  <a:tcPr marL="68580" marR="68580" marT="0" marB="0" anchor="ctr"/>
                </a:tc>
                <a:tc>
                  <a:txBody>
                    <a:bodyPr/>
                    <a:lstStyle/>
                    <a:p>
                      <a:pPr algn="ctr">
                        <a:lnSpc>
                          <a:spcPct val="150000"/>
                        </a:lnSpc>
                        <a:spcAft>
                          <a:spcPts val="0"/>
                        </a:spcAft>
                      </a:pPr>
                      <a:r>
                        <a:rPr lang="en-US" sz="2400">
                          <a:effectLst/>
                        </a:rPr>
                        <a:t>4</a:t>
                      </a:r>
                      <a:endParaRPr lang="en-GB" sz="2400">
                        <a:effectLst/>
                        <a:latin typeface="Times New Roman"/>
                        <a:ea typeface="Cambria"/>
                        <a:cs typeface="Times New Roman"/>
                      </a:endParaRPr>
                    </a:p>
                  </a:txBody>
                  <a:tcPr marL="68580" marR="68580" marT="0" marB="0" anchor="b"/>
                </a:tc>
                <a:tc>
                  <a:txBody>
                    <a:bodyPr/>
                    <a:lstStyle/>
                    <a:p>
                      <a:pPr algn="ctr">
                        <a:lnSpc>
                          <a:spcPct val="150000"/>
                        </a:lnSpc>
                        <a:spcAft>
                          <a:spcPts val="0"/>
                        </a:spcAft>
                      </a:pPr>
                      <a:r>
                        <a:rPr lang="en-US" sz="2400">
                          <a:effectLst/>
                        </a:rPr>
                        <a:t>2</a:t>
                      </a:r>
                      <a:endParaRPr lang="en-GB" sz="2400">
                        <a:effectLst/>
                        <a:latin typeface="Times New Roman"/>
                        <a:ea typeface="Cambria"/>
                        <a:cs typeface="Times New Roman"/>
                      </a:endParaRPr>
                    </a:p>
                  </a:txBody>
                  <a:tcPr marL="68580" marR="68580" marT="0" marB="0" anchor="b"/>
                </a:tc>
                <a:tc>
                  <a:txBody>
                    <a:bodyPr/>
                    <a:lstStyle/>
                    <a:p>
                      <a:pPr algn="ctr">
                        <a:lnSpc>
                          <a:spcPct val="150000"/>
                        </a:lnSpc>
                        <a:spcAft>
                          <a:spcPts val="0"/>
                        </a:spcAft>
                      </a:pPr>
                      <a:r>
                        <a:rPr lang="en-US" sz="2400" dirty="0">
                          <a:effectLst/>
                        </a:rPr>
                        <a:t>3.29</a:t>
                      </a:r>
                      <a:endParaRPr lang="en-GB" sz="2400" dirty="0">
                        <a:effectLst/>
                        <a:latin typeface="Times New Roman"/>
                        <a:ea typeface="Cambria"/>
                        <a:cs typeface="Times New Roman"/>
                      </a:endParaRPr>
                    </a:p>
                  </a:txBody>
                  <a:tcPr marL="68580" marR="68580" marT="0" marB="0" anchor="ctr"/>
                </a:tc>
                <a:tc>
                  <a:txBody>
                    <a:bodyPr/>
                    <a:lstStyle/>
                    <a:p>
                      <a:pPr algn="ctr">
                        <a:lnSpc>
                          <a:spcPct val="150000"/>
                        </a:lnSpc>
                        <a:spcAft>
                          <a:spcPts val="0"/>
                        </a:spcAft>
                      </a:pPr>
                      <a:r>
                        <a:rPr lang="en-US" sz="2400" dirty="0">
                          <a:effectLst/>
                        </a:rPr>
                        <a:t>-1.29</a:t>
                      </a:r>
                      <a:endParaRPr lang="en-GB" sz="2400" dirty="0">
                        <a:effectLst/>
                        <a:latin typeface="Times New Roman"/>
                        <a:ea typeface="Cambria"/>
                        <a:cs typeface="Times New Roman"/>
                      </a:endParaRPr>
                    </a:p>
                  </a:txBody>
                  <a:tcPr marL="68580" marR="68580" marT="0" marB="0" anchor="ctr"/>
                </a:tc>
              </a:tr>
            </a:tbl>
          </a:graphicData>
        </a:graphic>
      </p:graphicFrame>
    </p:spTree>
    <p:extLst>
      <p:ext uri="{BB962C8B-B14F-4D97-AF65-F5344CB8AC3E}">
        <p14:creationId xmlns:p14="http://schemas.microsoft.com/office/powerpoint/2010/main" val="16852216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177800"/>
            <a:ext cx="6375400" cy="723900"/>
          </a:xfrm>
        </p:spPr>
        <p:txBody>
          <a:bodyPr/>
          <a:lstStyle/>
          <a:p>
            <a:r>
              <a:rPr lang="en-US" sz="3600" dirty="0" smtClean="0"/>
              <a:t>Calculation of Teacher VA score</a:t>
            </a:r>
            <a:endParaRPr lang="en-US" sz="36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732683919"/>
              </p:ext>
            </p:extLst>
          </p:nvPr>
        </p:nvGraphicFramePr>
        <p:xfrm>
          <a:off x="546100" y="1169051"/>
          <a:ext cx="8039100" cy="5093350"/>
        </p:xfrm>
        <a:graphic>
          <a:graphicData uri="http://schemas.openxmlformats.org/drawingml/2006/table">
            <a:tbl>
              <a:tblPr firstRow="1" bandRow="1">
                <a:tableStyleId>{5C22544A-7EE6-4342-B048-85BDC9FD1C3A}</a:tableStyleId>
              </a:tblPr>
              <a:tblGrid>
                <a:gridCol w="2009775"/>
                <a:gridCol w="2009775"/>
                <a:gridCol w="2009775"/>
                <a:gridCol w="2009775"/>
              </a:tblGrid>
              <a:tr h="2037340">
                <a:tc>
                  <a:txBody>
                    <a:bodyPr/>
                    <a:lstStyle/>
                    <a:p>
                      <a:pPr algn="ctr">
                        <a:lnSpc>
                          <a:spcPct val="150000"/>
                        </a:lnSpc>
                        <a:spcAft>
                          <a:spcPts val="0"/>
                        </a:spcAft>
                      </a:pPr>
                      <a:r>
                        <a:rPr lang="en-GB" sz="2000" dirty="0">
                          <a:effectLst/>
                          <a:latin typeface="Times New Roman"/>
                          <a:ea typeface="Times New Roman"/>
                          <a:cs typeface="Times New Roman"/>
                        </a:rPr>
                        <a:t>CLASS NAME</a:t>
                      </a:r>
                      <a:endParaRPr lang="en-GB" sz="2000" dirty="0">
                        <a:effectLst/>
                        <a:latin typeface="Times New Roman"/>
                        <a:ea typeface="Cambria"/>
                        <a:cs typeface="Times New Roman"/>
                      </a:endParaRPr>
                    </a:p>
                  </a:txBody>
                  <a:tcPr marL="68580" marR="68580" marT="0" marB="0" anchor="ctr"/>
                </a:tc>
                <a:tc>
                  <a:txBody>
                    <a:bodyPr/>
                    <a:lstStyle/>
                    <a:p>
                      <a:pPr algn="ctr">
                        <a:lnSpc>
                          <a:spcPct val="150000"/>
                        </a:lnSpc>
                        <a:spcAft>
                          <a:spcPts val="0"/>
                        </a:spcAft>
                      </a:pPr>
                      <a:r>
                        <a:rPr lang="en-GB" sz="2000" dirty="0">
                          <a:effectLst/>
                          <a:latin typeface="Times New Roman"/>
                          <a:ea typeface="Times New Roman"/>
                          <a:cs typeface="Times New Roman"/>
                        </a:rPr>
                        <a:t>VA SCORE FOR SETSWANA TEACHER</a:t>
                      </a:r>
                      <a:endParaRPr lang="en-GB" sz="2000" dirty="0">
                        <a:effectLst/>
                        <a:latin typeface="Times New Roman"/>
                        <a:ea typeface="Cambria"/>
                        <a:cs typeface="Times New Roman"/>
                      </a:endParaRPr>
                    </a:p>
                  </a:txBody>
                  <a:tcPr marL="68580" marR="68580" marT="0" marB="0" anchor="ctr"/>
                </a:tc>
                <a:tc>
                  <a:txBody>
                    <a:bodyPr/>
                    <a:lstStyle/>
                    <a:p>
                      <a:pPr algn="ctr">
                        <a:lnSpc>
                          <a:spcPct val="150000"/>
                        </a:lnSpc>
                        <a:spcAft>
                          <a:spcPts val="0"/>
                        </a:spcAft>
                      </a:pPr>
                      <a:r>
                        <a:rPr lang="en-GB" sz="2000" dirty="0">
                          <a:effectLst/>
                          <a:latin typeface="Times New Roman"/>
                          <a:ea typeface="Times New Roman"/>
                          <a:cs typeface="Times New Roman"/>
                        </a:rPr>
                        <a:t>VA SCORE FOR ENGLISH TEACHER</a:t>
                      </a:r>
                      <a:endParaRPr lang="en-GB" sz="2000" dirty="0">
                        <a:effectLst/>
                        <a:latin typeface="Times New Roman"/>
                        <a:ea typeface="Cambria"/>
                        <a:cs typeface="Times New Roman"/>
                      </a:endParaRPr>
                    </a:p>
                  </a:txBody>
                  <a:tcPr marL="68580" marR="68580" marT="0" marB="0" anchor="ctr"/>
                </a:tc>
                <a:tc>
                  <a:txBody>
                    <a:bodyPr/>
                    <a:lstStyle/>
                    <a:p>
                      <a:pPr algn="ctr">
                        <a:lnSpc>
                          <a:spcPct val="150000"/>
                        </a:lnSpc>
                        <a:spcAft>
                          <a:spcPts val="0"/>
                        </a:spcAft>
                      </a:pPr>
                      <a:r>
                        <a:rPr lang="en-GB" sz="2000">
                          <a:effectLst/>
                          <a:latin typeface="Times New Roman"/>
                          <a:ea typeface="Times New Roman"/>
                          <a:cs typeface="Times New Roman"/>
                        </a:rPr>
                        <a:t>VA SCORE FOR MATHS TEACHER</a:t>
                      </a:r>
                      <a:endParaRPr lang="en-GB" sz="2000">
                        <a:effectLst/>
                        <a:latin typeface="Times New Roman"/>
                        <a:ea typeface="Cambria"/>
                        <a:cs typeface="Times New Roman"/>
                      </a:endParaRPr>
                    </a:p>
                  </a:txBody>
                  <a:tcPr marL="68580" marR="68580" marT="0" marB="0" anchor="ctr"/>
                </a:tc>
              </a:tr>
              <a:tr h="509335">
                <a:tc>
                  <a:txBody>
                    <a:bodyPr/>
                    <a:lstStyle/>
                    <a:p>
                      <a:pPr algn="ctr">
                        <a:lnSpc>
                          <a:spcPct val="150000"/>
                        </a:lnSpc>
                        <a:spcAft>
                          <a:spcPts val="0"/>
                        </a:spcAft>
                      </a:pPr>
                      <a:r>
                        <a:rPr lang="en-GB" sz="2000">
                          <a:effectLst/>
                          <a:latin typeface="Times New Roman"/>
                          <a:ea typeface="Times New Roman"/>
                          <a:cs typeface="Times New Roman"/>
                        </a:rPr>
                        <a:t>A</a:t>
                      </a:r>
                      <a:endParaRPr lang="en-GB" sz="2000">
                        <a:effectLst/>
                        <a:latin typeface="Times New Roman"/>
                        <a:ea typeface="Cambria"/>
                        <a:cs typeface="Times New Roman"/>
                      </a:endParaRPr>
                    </a:p>
                  </a:txBody>
                  <a:tcPr marL="68580" marR="68580" marT="0" marB="0" anchor="ctr"/>
                </a:tc>
                <a:tc>
                  <a:txBody>
                    <a:bodyPr/>
                    <a:lstStyle/>
                    <a:p>
                      <a:pPr algn="ctr">
                        <a:lnSpc>
                          <a:spcPct val="150000"/>
                        </a:lnSpc>
                        <a:spcAft>
                          <a:spcPts val="0"/>
                        </a:spcAft>
                      </a:pPr>
                      <a:r>
                        <a:rPr lang="en-GB" sz="2000">
                          <a:effectLst/>
                          <a:latin typeface="Times New Roman"/>
                          <a:ea typeface="Times New Roman"/>
                          <a:cs typeface="Times New Roman"/>
                        </a:rPr>
                        <a:t>0.98</a:t>
                      </a:r>
                      <a:endParaRPr lang="en-GB" sz="2000">
                        <a:effectLst/>
                        <a:latin typeface="Times New Roman"/>
                        <a:ea typeface="Cambria"/>
                        <a:cs typeface="Times New Roman"/>
                      </a:endParaRPr>
                    </a:p>
                  </a:txBody>
                  <a:tcPr marL="68580" marR="68580" marT="0" marB="0" anchor="ctr"/>
                </a:tc>
                <a:tc>
                  <a:txBody>
                    <a:bodyPr/>
                    <a:lstStyle/>
                    <a:p>
                      <a:pPr algn="ctr">
                        <a:lnSpc>
                          <a:spcPct val="150000"/>
                        </a:lnSpc>
                        <a:spcAft>
                          <a:spcPts val="0"/>
                        </a:spcAft>
                      </a:pPr>
                      <a:r>
                        <a:rPr lang="en-GB" sz="2000" dirty="0">
                          <a:effectLst/>
                          <a:latin typeface="Times New Roman"/>
                          <a:ea typeface="Times New Roman"/>
                          <a:cs typeface="Times New Roman"/>
                        </a:rPr>
                        <a:t>0.51</a:t>
                      </a:r>
                      <a:endParaRPr lang="en-GB" sz="2000" dirty="0">
                        <a:effectLst/>
                        <a:latin typeface="Times New Roman"/>
                        <a:ea typeface="Cambria"/>
                        <a:cs typeface="Times New Roman"/>
                      </a:endParaRPr>
                    </a:p>
                  </a:txBody>
                  <a:tcPr marL="68580" marR="68580" marT="0" marB="0" anchor="ctr"/>
                </a:tc>
                <a:tc>
                  <a:txBody>
                    <a:bodyPr/>
                    <a:lstStyle/>
                    <a:p>
                      <a:pPr algn="ctr">
                        <a:lnSpc>
                          <a:spcPct val="150000"/>
                        </a:lnSpc>
                        <a:spcAft>
                          <a:spcPts val="0"/>
                        </a:spcAft>
                      </a:pPr>
                      <a:r>
                        <a:rPr lang="en-GB" sz="2000" dirty="0">
                          <a:effectLst/>
                          <a:latin typeface="Times New Roman"/>
                          <a:ea typeface="Times New Roman"/>
                          <a:cs typeface="Times New Roman"/>
                        </a:rPr>
                        <a:t>0.1</a:t>
                      </a:r>
                      <a:endParaRPr lang="en-GB" sz="2000" dirty="0">
                        <a:effectLst/>
                        <a:latin typeface="Times New Roman"/>
                        <a:ea typeface="Cambria"/>
                        <a:cs typeface="Times New Roman"/>
                      </a:endParaRPr>
                    </a:p>
                  </a:txBody>
                  <a:tcPr marL="68580" marR="68580" marT="0" marB="0" anchor="ctr"/>
                </a:tc>
              </a:tr>
              <a:tr h="509335">
                <a:tc>
                  <a:txBody>
                    <a:bodyPr/>
                    <a:lstStyle/>
                    <a:p>
                      <a:pPr algn="ctr">
                        <a:lnSpc>
                          <a:spcPct val="150000"/>
                        </a:lnSpc>
                        <a:spcAft>
                          <a:spcPts val="0"/>
                        </a:spcAft>
                      </a:pPr>
                      <a:r>
                        <a:rPr lang="en-GB" sz="2000">
                          <a:effectLst/>
                          <a:latin typeface="Times New Roman"/>
                          <a:ea typeface="Times New Roman"/>
                          <a:cs typeface="Times New Roman"/>
                        </a:rPr>
                        <a:t>B</a:t>
                      </a:r>
                      <a:endParaRPr lang="en-GB" sz="2000">
                        <a:effectLst/>
                        <a:latin typeface="Times New Roman"/>
                        <a:ea typeface="Cambria"/>
                        <a:cs typeface="Times New Roman"/>
                      </a:endParaRPr>
                    </a:p>
                  </a:txBody>
                  <a:tcPr marL="68580" marR="68580" marT="0" marB="0" anchor="ctr"/>
                </a:tc>
                <a:tc>
                  <a:txBody>
                    <a:bodyPr/>
                    <a:lstStyle/>
                    <a:p>
                      <a:pPr algn="ctr">
                        <a:lnSpc>
                          <a:spcPct val="150000"/>
                        </a:lnSpc>
                        <a:spcAft>
                          <a:spcPts val="0"/>
                        </a:spcAft>
                      </a:pPr>
                      <a:r>
                        <a:rPr lang="en-GB" sz="2000">
                          <a:effectLst/>
                          <a:latin typeface="Times New Roman"/>
                          <a:ea typeface="Times New Roman"/>
                          <a:cs typeface="Times New Roman"/>
                        </a:rPr>
                        <a:t>0.67</a:t>
                      </a:r>
                      <a:endParaRPr lang="en-GB" sz="2000">
                        <a:effectLst/>
                        <a:latin typeface="Times New Roman"/>
                        <a:ea typeface="Cambria"/>
                        <a:cs typeface="Times New Roman"/>
                      </a:endParaRPr>
                    </a:p>
                  </a:txBody>
                  <a:tcPr marL="68580" marR="68580" marT="0" marB="0" anchor="ctr"/>
                </a:tc>
                <a:tc>
                  <a:txBody>
                    <a:bodyPr/>
                    <a:lstStyle/>
                    <a:p>
                      <a:pPr algn="ctr">
                        <a:lnSpc>
                          <a:spcPct val="150000"/>
                        </a:lnSpc>
                        <a:spcAft>
                          <a:spcPts val="0"/>
                        </a:spcAft>
                      </a:pPr>
                      <a:r>
                        <a:rPr lang="en-GB" sz="2000">
                          <a:effectLst/>
                          <a:latin typeface="Times New Roman"/>
                          <a:ea typeface="Times New Roman"/>
                          <a:cs typeface="Times New Roman"/>
                        </a:rPr>
                        <a:t>0.27</a:t>
                      </a:r>
                      <a:endParaRPr lang="en-GB" sz="2000">
                        <a:effectLst/>
                        <a:latin typeface="Times New Roman"/>
                        <a:ea typeface="Cambria"/>
                        <a:cs typeface="Times New Roman"/>
                      </a:endParaRPr>
                    </a:p>
                  </a:txBody>
                  <a:tcPr marL="68580" marR="68580" marT="0" marB="0" anchor="ctr"/>
                </a:tc>
                <a:tc>
                  <a:txBody>
                    <a:bodyPr/>
                    <a:lstStyle/>
                    <a:p>
                      <a:pPr algn="ctr">
                        <a:lnSpc>
                          <a:spcPct val="150000"/>
                        </a:lnSpc>
                        <a:spcAft>
                          <a:spcPts val="0"/>
                        </a:spcAft>
                      </a:pPr>
                      <a:r>
                        <a:rPr lang="en-GB" sz="2000" dirty="0">
                          <a:effectLst/>
                          <a:latin typeface="Times New Roman"/>
                          <a:ea typeface="Times New Roman"/>
                          <a:cs typeface="Times New Roman"/>
                        </a:rPr>
                        <a:t>0.41</a:t>
                      </a:r>
                      <a:endParaRPr lang="en-GB" sz="2000" dirty="0">
                        <a:effectLst/>
                        <a:latin typeface="Times New Roman"/>
                        <a:ea typeface="Cambria"/>
                        <a:cs typeface="Times New Roman"/>
                      </a:endParaRPr>
                    </a:p>
                  </a:txBody>
                  <a:tcPr marL="68580" marR="68580" marT="0" marB="0" anchor="ctr"/>
                </a:tc>
              </a:tr>
              <a:tr h="509335">
                <a:tc>
                  <a:txBody>
                    <a:bodyPr/>
                    <a:lstStyle/>
                    <a:p>
                      <a:pPr algn="ctr">
                        <a:lnSpc>
                          <a:spcPct val="150000"/>
                        </a:lnSpc>
                        <a:spcAft>
                          <a:spcPts val="0"/>
                        </a:spcAft>
                      </a:pPr>
                      <a:r>
                        <a:rPr lang="en-GB" sz="2000">
                          <a:effectLst/>
                          <a:latin typeface="Times New Roman"/>
                          <a:ea typeface="Times New Roman"/>
                          <a:cs typeface="Times New Roman"/>
                        </a:rPr>
                        <a:t>C</a:t>
                      </a:r>
                      <a:endParaRPr lang="en-GB" sz="2000">
                        <a:effectLst/>
                        <a:latin typeface="Times New Roman"/>
                        <a:ea typeface="Cambria"/>
                        <a:cs typeface="Times New Roman"/>
                      </a:endParaRPr>
                    </a:p>
                  </a:txBody>
                  <a:tcPr marL="68580" marR="68580" marT="0" marB="0" anchor="ctr"/>
                </a:tc>
                <a:tc>
                  <a:txBody>
                    <a:bodyPr/>
                    <a:lstStyle/>
                    <a:p>
                      <a:pPr algn="ctr">
                        <a:lnSpc>
                          <a:spcPct val="150000"/>
                        </a:lnSpc>
                        <a:spcAft>
                          <a:spcPts val="0"/>
                        </a:spcAft>
                      </a:pPr>
                      <a:r>
                        <a:rPr lang="en-GB" sz="2000">
                          <a:effectLst/>
                          <a:latin typeface="Times New Roman"/>
                          <a:ea typeface="Times New Roman"/>
                          <a:cs typeface="Times New Roman"/>
                        </a:rPr>
                        <a:t>0.06</a:t>
                      </a:r>
                      <a:endParaRPr lang="en-GB" sz="2000">
                        <a:effectLst/>
                        <a:latin typeface="Times New Roman"/>
                        <a:ea typeface="Cambria"/>
                        <a:cs typeface="Times New Roman"/>
                      </a:endParaRPr>
                    </a:p>
                  </a:txBody>
                  <a:tcPr marL="68580" marR="68580" marT="0" marB="0" anchor="ctr"/>
                </a:tc>
                <a:tc>
                  <a:txBody>
                    <a:bodyPr/>
                    <a:lstStyle/>
                    <a:p>
                      <a:pPr algn="ctr">
                        <a:lnSpc>
                          <a:spcPct val="150000"/>
                        </a:lnSpc>
                        <a:spcAft>
                          <a:spcPts val="0"/>
                        </a:spcAft>
                      </a:pPr>
                      <a:r>
                        <a:rPr lang="en-GB" sz="2000">
                          <a:effectLst/>
                          <a:latin typeface="Times New Roman"/>
                          <a:ea typeface="Times New Roman"/>
                          <a:cs typeface="Times New Roman"/>
                        </a:rPr>
                        <a:t>0.42</a:t>
                      </a:r>
                      <a:endParaRPr lang="en-GB" sz="2000">
                        <a:effectLst/>
                        <a:latin typeface="Times New Roman"/>
                        <a:ea typeface="Cambria"/>
                        <a:cs typeface="Times New Roman"/>
                      </a:endParaRPr>
                    </a:p>
                  </a:txBody>
                  <a:tcPr marL="68580" marR="68580" marT="0" marB="0" anchor="ctr"/>
                </a:tc>
                <a:tc>
                  <a:txBody>
                    <a:bodyPr/>
                    <a:lstStyle/>
                    <a:p>
                      <a:pPr algn="ctr">
                        <a:lnSpc>
                          <a:spcPct val="150000"/>
                        </a:lnSpc>
                        <a:spcAft>
                          <a:spcPts val="0"/>
                        </a:spcAft>
                      </a:pPr>
                      <a:r>
                        <a:rPr lang="en-GB" sz="2000" dirty="0">
                          <a:effectLst/>
                          <a:latin typeface="Times New Roman"/>
                          <a:ea typeface="Times New Roman"/>
                          <a:cs typeface="Times New Roman"/>
                        </a:rPr>
                        <a:t>0.26</a:t>
                      </a:r>
                      <a:endParaRPr lang="en-GB" sz="2000" dirty="0">
                        <a:effectLst/>
                        <a:latin typeface="Times New Roman"/>
                        <a:ea typeface="Cambria"/>
                        <a:cs typeface="Times New Roman"/>
                      </a:endParaRPr>
                    </a:p>
                  </a:txBody>
                  <a:tcPr marL="68580" marR="68580" marT="0" marB="0" anchor="ctr"/>
                </a:tc>
              </a:tr>
              <a:tr h="509335">
                <a:tc>
                  <a:txBody>
                    <a:bodyPr/>
                    <a:lstStyle/>
                    <a:p>
                      <a:pPr algn="ctr">
                        <a:lnSpc>
                          <a:spcPct val="150000"/>
                        </a:lnSpc>
                        <a:spcAft>
                          <a:spcPts val="0"/>
                        </a:spcAft>
                      </a:pPr>
                      <a:r>
                        <a:rPr lang="en-GB" sz="2000">
                          <a:effectLst/>
                          <a:latin typeface="Times New Roman"/>
                          <a:ea typeface="Times New Roman"/>
                          <a:cs typeface="Times New Roman"/>
                        </a:rPr>
                        <a:t>D</a:t>
                      </a:r>
                      <a:endParaRPr lang="en-GB" sz="2000">
                        <a:effectLst/>
                        <a:latin typeface="Times New Roman"/>
                        <a:ea typeface="Cambria"/>
                        <a:cs typeface="Times New Roman"/>
                      </a:endParaRPr>
                    </a:p>
                  </a:txBody>
                  <a:tcPr marL="68580" marR="68580" marT="0" marB="0" anchor="ctr"/>
                </a:tc>
                <a:tc>
                  <a:txBody>
                    <a:bodyPr/>
                    <a:lstStyle/>
                    <a:p>
                      <a:pPr algn="ctr">
                        <a:lnSpc>
                          <a:spcPct val="150000"/>
                        </a:lnSpc>
                        <a:spcAft>
                          <a:spcPts val="0"/>
                        </a:spcAft>
                      </a:pPr>
                      <a:r>
                        <a:rPr lang="en-GB" sz="2000">
                          <a:effectLst/>
                          <a:latin typeface="Times New Roman"/>
                          <a:ea typeface="Times New Roman"/>
                          <a:cs typeface="Times New Roman"/>
                        </a:rPr>
                        <a:t>0.17</a:t>
                      </a:r>
                      <a:endParaRPr lang="en-GB" sz="2000">
                        <a:effectLst/>
                        <a:latin typeface="Times New Roman"/>
                        <a:ea typeface="Cambria"/>
                        <a:cs typeface="Times New Roman"/>
                      </a:endParaRPr>
                    </a:p>
                  </a:txBody>
                  <a:tcPr marL="68580" marR="68580" marT="0" marB="0" anchor="ctr"/>
                </a:tc>
                <a:tc>
                  <a:txBody>
                    <a:bodyPr/>
                    <a:lstStyle/>
                    <a:p>
                      <a:pPr algn="ctr">
                        <a:lnSpc>
                          <a:spcPct val="150000"/>
                        </a:lnSpc>
                        <a:spcAft>
                          <a:spcPts val="0"/>
                        </a:spcAft>
                      </a:pPr>
                      <a:r>
                        <a:rPr lang="en-GB" sz="2000">
                          <a:effectLst/>
                          <a:latin typeface="Times New Roman"/>
                          <a:ea typeface="Times New Roman"/>
                          <a:cs typeface="Times New Roman"/>
                        </a:rPr>
                        <a:t>0.58</a:t>
                      </a:r>
                      <a:endParaRPr lang="en-GB" sz="2000">
                        <a:effectLst/>
                        <a:latin typeface="Times New Roman"/>
                        <a:ea typeface="Cambria"/>
                        <a:cs typeface="Times New Roman"/>
                      </a:endParaRPr>
                    </a:p>
                  </a:txBody>
                  <a:tcPr marL="68580" marR="68580" marT="0" marB="0" anchor="ctr"/>
                </a:tc>
                <a:tc>
                  <a:txBody>
                    <a:bodyPr/>
                    <a:lstStyle/>
                    <a:p>
                      <a:pPr algn="ctr">
                        <a:lnSpc>
                          <a:spcPct val="150000"/>
                        </a:lnSpc>
                        <a:spcAft>
                          <a:spcPts val="0"/>
                        </a:spcAft>
                      </a:pPr>
                      <a:r>
                        <a:rPr lang="en-GB" sz="2000" dirty="0">
                          <a:effectLst/>
                          <a:latin typeface="Times New Roman"/>
                          <a:ea typeface="Times New Roman"/>
                          <a:cs typeface="Times New Roman"/>
                        </a:rPr>
                        <a:t>0.45</a:t>
                      </a:r>
                      <a:endParaRPr lang="en-GB" sz="2000" dirty="0">
                        <a:effectLst/>
                        <a:latin typeface="Times New Roman"/>
                        <a:ea typeface="Cambria"/>
                        <a:cs typeface="Times New Roman"/>
                      </a:endParaRPr>
                    </a:p>
                  </a:txBody>
                  <a:tcPr marL="68580" marR="68580" marT="0" marB="0" anchor="ctr"/>
                </a:tc>
              </a:tr>
              <a:tr h="509335">
                <a:tc>
                  <a:txBody>
                    <a:bodyPr/>
                    <a:lstStyle/>
                    <a:p>
                      <a:pPr algn="ctr">
                        <a:lnSpc>
                          <a:spcPct val="150000"/>
                        </a:lnSpc>
                        <a:spcAft>
                          <a:spcPts val="0"/>
                        </a:spcAft>
                      </a:pPr>
                      <a:r>
                        <a:rPr lang="en-GB" sz="2000">
                          <a:effectLst/>
                          <a:latin typeface="Times New Roman"/>
                          <a:ea typeface="Times New Roman"/>
                          <a:cs typeface="Times New Roman"/>
                        </a:rPr>
                        <a:t>E</a:t>
                      </a:r>
                      <a:endParaRPr lang="en-GB" sz="2000">
                        <a:effectLst/>
                        <a:latin typeface="Times New Roman"/>
                        <a:ea typeface="Cambria"/>
                        <a:cs typeface="Times New Roman"/>
                      </a:endParaRPr>
                    </a:p>
                  </a:txBody>
                  <a:tcPr marL="68580" marR="68580" marT="0" marB="0" anchor="ctr"/>
                </a:tc>
                <a:tc>
                  <a:txBody>
                    <a:bodyPr/>
                    <a:lstStyle/>
                    <a:p>
                      <a:pPr algn="ctr">
                        <a:lnSpc>
                          <a:spcPct val="150000"/>
                        </a:lnSpc>
                        <a:spcAft>
                          <a:spcPts val="0"/>
                        </a:spcAft>
                      </a:pPr>
                      <a:r>
                        <a:rPr lang="en-GB" sz="2000">
                          <a:effectLst/>
                          <a:latin typeface="Times New Roman"/>
                          <a:ea typeface="Times New Roman"/>
                          <a:cs typeface="Times New Roman"/>
                        </a:rPr>
                        <a:t>-0.36</a:t>
                      </a:r>
                      <a:endParaRPr lang="en-GB" sz="2000">
                        <a:effectLst/>
                        <a:latin typeface="Times New Roman"/>
                        <a:ea typeface="Cambria"/>
                        <a:cs typeface="Times New Roman"/>
                      </a:endParaRPr>
                    </a:p>
                  </a:txBody>
                  <a:tcPr marL="68580" marR="68580" marT="0" marB="0" anchor="ctr"/>
                </a:tc>
                <a:tc>
                  <a:txBody>
                    <a:bodyPr/>
                    <a:lstStyle/>
                    <a:p>
                      <a:pPr algn="ctr">
                        <a:lnSpc>
                          <a:spcPct val="150000"/>
                        </a:lnSpc>
                        <a:spcAft>
                          <a:spcPts val="0"/>
                        </a:spcAft>
                      </a:pPr>
                      <a:r>
                        <a:rPr lang="en-GB" sz="2000">
                          <a:effectLst/>
                          <a:latin typeface="Times New Roman"/>
                          <a:ea typeface="Times New Roman"/>
                          <a:cs typeface="Times New Roman"/>
                        </a:rPr>
                        <a:t>-0.34</a:t>
                      </a:r>
                      <a:endParaRPr lang="en-GB" sz="2000">
                        <a:effectLst/>
                        <a:latin typeface="Times New Roman"/>
                        <a:ea typeface="Cambria"/>
                        <a:cs typeface="Times New Roman"/>
                      </a:endParaRPr>
                    </a:p>
                  </a:txBody>
                  <a:tcPr marL="68580" marR="68580" marT="0" marB="0" anchor="ctr"/>
                </a:tc>
                <a:tc>
                  <a:txBody>
                    <a:bodyPr/>
                    <a:lstStyle/>
                    <a:p>
                      <a:pPr algn="ctr">
                        <a:lnSpc>
                          <a:spcPct val="150000"/>
                        </a:lnSpc>
                        <a:spcAft>
                          <a:spcPts val="0"/>
                        </a:spcAft>
                      </a:pPr>
                      <a:r>
                        <a:rPr lang="en-GB" sz="2000" dirty="0">
                          <a:effectLst/>
                          <a:latin typeface="Times New Roman"/>
                          <a:ea typeface="Times New Roman"/>
                          <a:cs typeface="Times New Roman"/>
                        </a:rPr>
                        <a:t>0.03</a:t>
                      </a:r>
                      <a:endParaRPr lang="en-GB" sz="2000" dirty="0">
                        <a:effectLst/>
                        <a:latin typeface="Times New Roman"/>
                        <a:ea typeface="Cambria"/>
                        <a:cs typeface="Times New Roman"/>
                      </a:endParaRPr>
                    </a:p>
                  </a:txBody>
                  <a:tcPr marL="68580" marR="68580" marT="0" marB="0" anchor="ctr"/>
                </a:tc>
              </a:tr>
              <a:tr h="509335">
                <a:tc>
                  <a:txBody>
                    <a:bodyPr/>
                    <a:lstStyle/>
                    <a:p>
                      <a:pPr algn="ctr">
                        <a:lnSpc>
                          <a:spcPct val="150000"/>
                        </a:lnSpc>
                        <a:spcAft>
                          <a:spcPts val="0"/>
                        </a:spcAft>
                      </a:pPr>
                      <a:r>
                        <a:rPr lang="en-GB" sz="2000" dirty="0">
                          <a:effectLst/>
                          <a:latin typeface="Times New Roman"/>
                          <a:ea typeface="Times New Roman"/>
                          <a:cs typeface="Times New Roman"/>
                        </a:rPr>
                        <a:t>F</a:t>
                      </a:r>
                      <a:endParaRPr lang="en-GB" sz="2000" dirty="0">
                        <a:effectLst/>
                        <a:latin typeface="Times New Roman"/>
                        <a:ea typeface="Cambria"/>
                        <a:cs typeface="Times New Roman"/>
                      </a:endParaRPr>
                    </a:p>
                  </a:txBody>
                  <a:tcPr marL="68580" marR="68580" marT="0" marB="0" anchor="ctr"/>
                </a:tc>
                <a:tc>
                  <a:txBody>
                    <a:bodyPr/>
                    <a:lstStyle/>
                    <a:p>
                      <a:pPr algn="ctr">
                        <a:lnSpc>
                          <a:spcPct val="150000"/>
                        </a:lnSpc>
                        <a:spcAft>
                          <a:spcPts val="0"/>
                        </a:spcAft>
                      </a:pPr>
                      <a:r>
                        <a:rPr lang="en-GB" sz="2000">
                          <a:effectLst/>
                          <a:latin typeface="Times New Roman"/>
                          <a:ea typeface="Times New Roman"/>
                          <a:cs typeface="Times New Roman"/>
                        </a:rPr>
                        <a:t>0.51</a:t>
                      </a:r>
                      <a:endParaRPr lang="en-GB" sz="2000">
                        <a:effectLst/>
                        <a:latin typeface="Times New Roman"/>
                        <a:ea typeface="Cambria"/>
                        <a:cs typeface="Times New Roman"/>
                      </a:endParaRPr>
                    </a:p>
                  </a:txBody>
                  <a:tcPr marL="68580" marR="68580" marT="0" marB="0" anchor="ctr"/>
                </a:tc>
                <a:tc>
                  <a:txBody>
                    <a:bodyPr/>
                    <a:lstStyle/>
                    <a:p>
                      <a:pPr algn="ctr">
                        <a:lnSpc>
                          <a:spcPct val="150000"/>
                        </a:lnSpc>
                        <a:spcAft>
                          <a:spcPts val="0"/>
                        </a:spcAft>
                      </a:pPr>
                      <a:r>
                        <a:rPr lang="en-GB" sz="2000">
                          <a:effectLst/>
                          <a:latin typeface="Times New Roman"/>
                          <a:ea typeface="Times New Roman"/>
                          <a:cs typeface="Times New Roman"/>
                        </a:rPr>
                        <a:t>-0.14</a:t>
                      </a:r>
                      <a:endParaRPr lang="en-GB" sz="2000">
                        <a:effectLst/>
                        <a:latin typeface="Times New Roman"/>
                        <a:ea typeface="Cambria"/>
                        <a:cs typeface="Times New Roman"/>
                      </a:endParaRPr>
                    </a:p>
                  </a:txBody>
                  <a:tcPr marL="68580" marR="68580" marT="0" marB="0" anchor="ctr"/>
                </a:tc>
                <a:tc>
                  <a:txBody>
                    <a:bodyPr/>
                    <a:lstStyle/>
                    <a:p>
                      <a:pPr algn="ctr">
                        <a:lnSpc>
                          <a:spcPct val="150000"/>
                        </a:lnSpc>
                        <a:spcAft>
                          <a:spcPts val="0"/>
                        </a:spcAft>
                      </a:pPr>
                      <a:r>
                        <a:rPr lang="en-GB" sz="2000" dirty="0">
                          <a:effectLst/>
                          <a:latin typeface="Times New Roman"/>
                          <a:ea typeface="Times New Roman"/>
                          <a:cs typeface="Times New Roman"/>
                        </a:rPr>
                        <a:t>-0.34</a:t>
                      </a:r>
                      <a:endParaRPr lang="en-GB" sz="2000" dirty="0">
                        <a:effectLst/>
                        <a:latin typeface="Times New Roman"/>
                        <a:ea typeface="Cambria"/>
                        <a:cs typeface="Times New Roman"/>
                      </a:endParaRPr>
                    </a:p>
                  </a:txBody>
                  <a:tcPr marL="68580" marR="68580" marT="0" marB="0" anchor="ctr"/>
                </a:tc>
              </a:tr>
            </a:tbl>
          </a:graphicData>
        </a:graphic>
      </p:graphicFrame>
    </p:spTree>
    <p:extLst>
      <p:ext uri="{BB962C8B-B14F-4D97-AF65-F5344CB8AC3E}">
        <p14:creationId xmlns:p14="http://schemas.microsoft.com/office/powerpoint/2010/main" val="41743921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sz="3200" dirty="0" smtClean="0"/>
              <a:t>Real stats comparing teachers in                Setswana at school ‘X’</a:t>
            </a:r>
            <a:endParaRPr lang="en-US" sz="32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866464298"/>
              </p:ext>
            </p:extLst>
          </p:nvPr>
        </p:nvGraphicFramePr>
        <p:xfrm>
          <a:off x="457200" y="1487214"/>
          <a:ext cx="8229600" cy="5269184"/>
        </p:xfrm>
        <a:graphic>
          <a:graphicData uri="http://schemas.openxmlformats.org/drawingml/2006/table">
            <a:tbl>
              <a:tblPr firstRow="1" bandRow="1">
                <a:tableStyleId>{93296810-A885-4BE3-A3E7-6D5BEEA58F35}</a:tableStyleId>
              </a:tblPr>
              <a:tblGrid>
                <a:gridCol w="1645920"/>
                <a:gridCol w="1645920"/>
                <a:gridCol w="1645920"/>
                <a:gridCol w="1645920"/>
                <a:gridCol w="1645920"/>
              </a:tblGrid>
              <a:tr h="2191631">
                <a:tc>
                  <a:txBody>
                    <a:bodyPr/>
                    <a:lstStyle/>
                    <a:p>
                      <a:pPr algn="ctr">
                        <a:lnSpc>
                          <a:spcPct val="150000"/>
                        </a:lnSpc>
                        <a:spcAft>
                          <a:spcPts val="0"/>
                        </a:spcAft>
                      </a:pPr>
                      <a:r>
                        <a:rPr lang="en-GB" sz="1800" dirty="0">
                          <a:effectLst/>
                          <a:latin typeface="Times New Roman"/>
                          <a:ea typeface="Times New Roman"/>
                          <a:cs typeface="Times New Roman"/>
                        </a:rPr>
                        <a:t>CLASS</a:t>
                      </a:r>
                      <a:endParaRPr lang="en-GB" sz="1800" dirty="0">
                        <a:effectLst/>
                        <a:latin typeface="Times New Roman"/>
                        <a:ea typeface="Cambria"/>
                        <a:cs typeface="Times New Roman"/>
                      </a:endParaRPr>
                    </a:p>
                  </a:txBody>
                  <a:tcPr marL="68580" marR="68580" marT="0" marB="0" anchor="ctr"/>
                </a:tc>
                <a:tc>
                  <a:txBody>
                    <a:bodyPr/>
                    <a:lstStyle/>
                    <a:p>
                      <a:pPr algn="ctr">
                        <a:lnSpc>
                          <a:spcPct val="150000"/>
                        </a:lnSpc>
                        <a:spcAft>
                          <a:spcPts val="0"/>
                        </a:spcAft>
                      </a:pPr>
                      <a:r>
                        <a:rPr lang="en-GB" sz="1800" dirty="0">
                          <a:effectLst/>
                          <a:latin typeface="Times New Roman"/>
                          <a:ea typeface="Times New Roman"/>
                          <a:cs typeface="Times New Roman"/>
                        </a:rPr>
                        <a:t>PSEUDONYM OF TEACHER</a:t>
                      </a:r>
                      <a:endParaRPr lang="en-GB" sz="1800" dirty="0">
                        <a:effectLst/>
                        <a:latin typeface="Times New Roman"/>
                        <a:ea typeface="Cambria"/>
                        <a:cs typeface="Times New Roman"/>
                      </a:endParaRPr>
                    </a:p>
                  </a:txBody>
                  <a:tcPr marL="68580" marR="68580" marT="0" marB="0" anchor="ctr"/>
                </a:tc>
                <a:tc>
                  <a:txBody>
                    <a:bodyPr/>
                    <a:lstStyle/>
                    <a:p>
                      <a:pPr algn="ctr">
                        <a:lnSpc>
                          <a:spcPct val="150000"/>
                        </a:lnSpc>
                        <a:spcAft>
                          <a:spcPts val="0"/>
                        </a:spcAft>
                      </a:pPr>
                      <a:r>
                        <a:rPr lang="en-GB" sz="1800" dirty="0">
                          <a:effectLst/>
                          <a:latin typeface="Times New Roman"/>
                          <a:ea typeface="Times New Roman"/>
                          <a:cs typeface="Times New Roman"/>
                        </a:rPr>
                        <a:t>NO. OF PUPILS IN CLASS</a:t>
                      </a:r>
                      <a:endParaRPr lang="en-GB" sz="1800" dirty="0">
                        <a:effectLst/>
                        <a:latin typeface="Times New Roman"/>
                        <a:ea typeface="Cambria"/>
                        <a:cs typeface="Times New Roman"/>
                      </a:endParaRPr>
                    </a:p>
                  </a:txBody>
                  <a:tcPr marL="68580" marR="68580" marT="0" marB="0" anchor="ctr"/>
                </a:tc>
                <a:tc>
                  <a:txBody>
                    <a:bodyPr/>
                    <a:lstStyle/>
                    <a:p>
                      <a:pPr algn="ctr">
                        <a:lnSpc>
                          <a:spcPct val="150000"/>
                        </a:lnSpc>
                        <a:spcAft>
                          <a:spcPts val="0"/>
                        </a:spcAft>
                      </a:pPr>
                      <a:r>
                        <a:rPr lang="en-GB" sz="1800" dirty="0">
                          <a:effectLst/>
                          <a:latin typeface="Times New Roman"/>
                          <a:ea typeface="Times New Roman"/>
                          <a:cs typeface="Times New Roman"/>
                        </a:rPr>
                        <a:t>SUM OF INDIVIDUAL VAs IN CLASS</a:t>
                      </a:r>
                      <a:endParaRPr lang="en-GB" sz="1800" dirty="0">
                        <a:effectLst/>
                        <a:latin typeface="Times New Roman"/>
                        <a:ea typeface="Cambria"/>
                        <a:cs typeface="Times New Roman"/>
                      </a:endParaRPr>
                    </a:p>
                  </a:txBody>
                  <a:tcPr marL="68580" marR="68580" marT="0" marB="0" anchor="ctr"/>
                </a:tc>
                <a:tc>
                  <a:txBody>
                    <a:bodyPr/>
                    <a:lstStyle/>
                    <a:p>
                      <a:pPr algn="ctr">
                        <a:lnSpc>
                          <a:spcPct val="150000"/>
                        </a:lnSpc>
                        <a:spcAft>
                          <a:spcPts val="0"/>
                        </a:spcAft>
                      </a:pPr>
                      <a:r>
                        <a:rPr lang="en-GB" sz="1800" dirty="0">
                          <a:effectLst/>
                          <a:latin typeface="Times New Roman"/>
                          <a:ea typeface="Times New Roman"/>
                          <a:cs typeface="Times New Roman"/>
                        </a:rPr>
                        <a:t>AVERAGE VA FOR ALL THE STUDENTS TAUGHT</a:t>
                      </a:r>
                      <a:endParaRPr lang="en-GB" sz="1800" dirty="0">
                        <a:effectLst/>
                        <a:latin typeface="Times New Roman"/>
                        <a:ea typeface="Cambria"/>
                        <a:cs typeface="Times New Roman"/>
                      </a:endParaRPr>
                    </a:p>
                  </a:txBody>
                  <a:tcPr marL="68580" marR="68580" marT="0" marB="0" anchor="ctr"/>
                </a:tc>
              </a:tr>
              <a:tr h="559555">
                <a:tc>
                  <a:txBody>
                    <a:bodyPr/>
                    <a:lstStyle/>
                    <a:p>
                      <a:pPr algn="ctr">
                        <a:lnSpc>
                          <a:spcPct val="150000"/>
                        </a:lnSpc>
                        <a:spcAft>
                          <a:spcPts val="0"/>
                        </a:spcAft>
                      </a:pPr>
                      <a:r>
                        <a:rPr lang="en-GB" sz="1800">
                          <a:effectLst/>
                          <a:latin typeface="Times New Roman"/>
                          <a:ea typeface="Times New Roman"/>
                          <a:cs typeface="Times New Roman"/>
                        </a:rPr>
                        <a:t>B</a:t>
                      </a:r>
                      <a:endParaRPr lang="en-GB" sz="1800">
                        <a:effectLst/>
                        <a:latin typeface="Times New Roman"/>
                        <a:ea typeface="Cambria"/>
                        <a:cs typeface="Times New Roman"/>
                      </a:endParaRPr>
                    </a:p>
                  </a:txBody>
                  <a:tcPr marL="68580" marR="68580" marT="0" marB="0" anchor="ctr"/>
                </a:tc>
                <a:tc>
                  <a:txBody>
                    <a:bodyPr/>
                    <a:lstStyle/>
                    <a:p>
                      <a:pPr>
                        <a:lnSpc>
                          <a:spcPct val="150000"/>
                        </a:lnSpc>
                        <a:spcAft>
                          <a:spcPts val="0"/>
                        </a:spcAft>
                      </a:pPr>
                      <a:r>
                        <a:rPr lang="en-GB" sz="1800" dirty="0">
                          <a:effectLst/>
                          <a:latin typeface="Times New Roman"/>
                          <a:ea typeface="Times New Roman"/>
                          <a:cs typeface="Times New Roman"/>
                        </a:rPr>
                        <a:t>OBONYE</a:t>
                      </a:r>
                      <a:endParaRPr lang="en-GB" sz="1800" dirty="0">
                        <a:effectLst/>
                        <a:latin typeface="Times New Roman"/>
                        <a:ea typeface="Cambria"/>
                        <a:cs typeface="Times New Roman"/>
                      </a:endParaRPr>
                    </a:p>
                  </a:txBody>
                  <a:tcPr marL="68580" marR="68580" marT="0" marB="0" anchor="ctr"/>
                </a:tc>
                <a:tc>
                  <a:txBody>
                    <a:bodyPr/>
                    <a:lstStyle/>
                    <a:p>
                      <a:pPr algn="ctr">
                        <a:lnSpc>
                          <a:spcPct val="150000"/>
                        </a:lnSpc>
                        <a:spcAft>
                          <a:spcPts val="0"/>
                        </a:spcAft>
                      </a:pPr>
                      <a:r>
                        <a:rPr lang="en-GB" sz="1800">
                          <a:effectLst/>
                          <a:latin typeface="Times New Roman"/>
                          <a:ea typeface="Times New Roman"/>
                          <a:cs typeface="Times New Roman"/>
                        </a:rPr>
                        <a:t>26</a:t>
                      </a:r>
                      <a:endParaRPr lang="en-GB" sz="1800">
                        <a:effectLst/>
                        <a:latin typeface="Times New Roman"/>
                        <a:ea typeface="Cambria"/>
                        <a:cs typeface="Times New Roman"/>
                      </a:endParaRPr>
                    </a:p>
                  </a:txBody>
                  <a:tcPr marL="68580" marR="68580" marT="0" marB="0" anchor="ctr"/>
                </a:tc>
                <a:tc>
                  <a:txBody>
                    <a:bodyPr/>
                    <a:lstStyle/>
                    <a:p>
                      <a:pPr algn="ctr">
                        <a:lnSpc>
                          <a:spcPct val="150000"/>
                        </a:lnSpc>
                        <a:spcAft>
                          <a:spcPts val="0"/>
                        </a:spcAft>
                      </a:pPr>
                      <a:r>
                        <a:rPr lang="en-GB" sz="1800">
                          <a:effectLst/>
                          <a:latin typeface="Times New Roman"/>
                          <a:ea typeface="Times New Roman"/>
                          <a:cs typeface="Times New Roman"/>
                        </a:rPr>
                        <a:t>17.36</a:t>
                      </a:r>
                      <a:endParaRPr lang="en-GB" sz="1800">
                        <a:effectLst/>
                        <a:latin typeface="Times New Roman"/>
                        <a:ea typeface="Cambria"/>
                        <a:cs typeface="Times New Roman"/>
                      </a:endParaRPr>
                    </a:p>
                  </a:txBody>
                  <a:tcPr marL="68580" marR="68580" marT="0" marB="0" anchor="ctr"/>
                </a:tc>
                <a:tc rowSpan="3">
                  <a:txBody>
                    <a:bodyPr/>
                    <a:lstStyle/>
                    <a:p>
                      <a:pPr algn="ctr">
                        <a:lnSpc>
                          <a:spcPct val="150000"/>
                        </a:lnSpc>
                        <a:spcAft>
                          <a:spcPts val="0"/>
                        </a:spcAft>
                      </a:pPr>
                      <a:r>
                        <a:rPr lang="en-GB" sz="1800">
                          <a:effectLst/>
                          <a:latin typeface="Times New Roman"/>
                          <a:ea typeface="Times New Roman"/>
                          <a:cs typeface="Times New Roman"/>
                        </a:rPr>
                        <a:t>-0.19</a:t>
                      </a:r>
                      <a:endParaRPr lang="en-GB" sz="1800">
                        <a:effectLst/>
                        <a:latin typeface="Times New Roman"/>
                        <a:ea typeface="Cambria"/>
                        <a:cs typeface="Times New Roman"/>
                      </a:endParaRPr>
                    </a:p>
                  </a:txBody>
                  <a:tcPr marL="68580" marR="68580" marT="0" marB="0" anchor="ctr"/>
                </a:tc>
              </a:tr>
              <a:tr h="559555">
                <a:tc>
                  <a:txBody>
                    <a:bodyPr/>
                    <a:lstStyle/>
                    <a:p>
                      <a:pPr algn="ctr">
                        <a:lnSpc>
                          <a:spcPct val="150000"/>
                        </a:lnSpc>
                        <a:spcAft>
                          <a:spcPts val="0"/>
                        </a:spcAft>
                      </a:pPr>
                      <a:r>
                        <a:rPr lang="en-GB" sz="1800">
                          <a:effectLst/>
                          <a:latin typeface="Times New Roman"/>
                          <a:ea typeface="Times New Roman"/>
                          <a:cs typeface="Times New Roman"/>
                        </a:rPr>
                        <a:t>J</a:t>
                      </a:r>
                      <a:endParaRPr lang="en-GB" sz="1800">
                        <a:effectLst/>
                        <a:latin typeface="Times New Roman"/>
                        <a:ea typeface="Cambria"/>
                        <a:cs typeface="Times New Roman"/>
                      </a:endParaRPr>
                    </a:p>
                  </a:txBody>
                  <a:tcPr marL="68580" marR="68580" marT="0" marB="0" anchor="ctr"/>
                </a:tc>
                <a:tc>
                  <a:txBody>
                    <a:bodyPr/>
                    <a:lstStyle/>
                    <a:p>
                      <a:pPr>
                        <a:lnSpc>
                          <a:spcPct val="150000"/>
                        </a:lnSpc>
                        <a:spcAft>
                          <a:spcPts val="0"/>
                        </a:spcAft>
                      </a:pPr>
                      <a:r>
                        <a:rPr lang="en-GB" sz="1800" dirty="0">
                          <a:effectLst/>
                          <a:latin typeface="Times New Roman"/>
                          <a:ea typeface="Times New Roman"/>
                          <a:cs typeface="Times New Roman"/>
                        </a:rPr>
                        <a:t>OBONYE</a:t>
                      </a:r>
                      <a:endParaRPr lang="en-GB" sz="1800" dirty="0">
                        <a:effectLst/>
                        <a:latin typeface="Times New Roman"/>
                        <a:ea typeface="Cambria"/>
                        <a:cs typeface="Times New Roman"/>
                      </a:endParaRPr>
                    </a:p>
                  </a:txBody>
                  <a:tcPr marL="68580" marR="68580" marT="0" marB="0" anchor="ctr"/>
                </a:tc>
                <a:tc>
                  <a:txBody>
                    <a:bodyPr/>
                    <a:lstStyle/>
                    <a:p>
                      <a:pPr algn="ctr">
                        <a:lnSpc>
                          <a:spcPct val="150000"/>
                        </a:lnSpc>
                        <a:spcAft>
                          <a:spcPts val="0"/>
                        </a:spcAft>
                      </a:pPr>
                      <a:r>
                        <a:rPr lang="en-GB" sz="1800">
                          <a:effectLst/>
                          <a:latin typeface="Times New Roman"/>
                          <a:ea typeface="Times New Roman"/>
                          <a:cs typeface="Times New Roman"/>
                        </a:rPr>
                        <a:t>27</a:t>
                      </a:r>
                      <a:endParaRPr lang="en-GB" sz="1800">
                        <a:effectLst/>
                        <a:latin typeface="Times New Roman"/>
                        <a:ea typeface="Cambria"/>
                        <a:cs typeface="Times New Roman"/>
                      </a:endParaRPr>
                    </a:p>
                  </a:txBody>
                  <a:tcPr marL="68580" marR="68580" marT="0" marB="0" anchor="ctr"/>
                </a:tc>
                <a:tc>
                  <a:txBody>
                    <a:bodyPr/>
                    <a:lstStyle/>
                    <a:p>
                      <a:pPr algn="ctr">
                        <a:lnSpc>
                          <a:spcPct val="150000"/>
                        </a:lnSpc>
                        <a:spcAft>
                          <a:spcPts val="0"/>
                        </a:spcAft>
                      </a:pPr>
                      <a:r>
                        <a:rPr lang="en-GB" sz="1800">
                          <a:effectLst/>
                          <a:latin typeface="Times New Roman"/>
                          <a:ea typeface="Times New Roman"/>
                          <a:cs typeface="Times New Roman"/>
                        </a:rPr>
                        <a:t>-11</a:t>
                      </a:r>
                      <a:endParaRPr lang="en-GB" sz="1800">
                        <a:effectLst/>
                        <a:latin typeface="Times New Roman"/>
                        <a:ea typeface="Cambria"/>
                        <a:cs typeface="Times New Roman"/>
                      </a:endParaRPr>
                    </a:p>
                  </a:txBody>
                  <a:tcPr marL="68580" marR="68580" marT="0" marB="0" anchor="ctr"/>
                </a:tc>
                <a:tc vMerge="1">
                  <a:txBody>
                    <a:bodyPr/>
                    <a:lstStyle/>
                    <a:p>
                      <a:endParaRPr lang="en-US"/>
                    </a:p>
                  </a:txBody>
                  <a:tcPr/>
                </a:tc>
              </a:tr>
              <a:tr h="559555">
                <a:tc>
                  <a:txBody>
                    <a:bodyPr/>
                    <a:lstStyle/>
                    <a:p>
                      <a:pPr algn="ctr">
                        <a:lnSpc>
                          <a:spcPct val="150000"/>
                        </a:lnSpc>
                        <a:spcAft>
                          <a:spcPts val="0"/>
                        </a:spcAft>
                      </a:pPr>
                      <a:r>
                        <a:rPr lang="en-GB" sz="1800">
                          <a:effectLst/>
                          <a:latin typeface="Times New Roman"/>
                          <a:ea typeface="Times New Roman"/>
                          <a:cs typeface="Times New Roman"/>
                        </a:rPr>
                        <a:t>N</a:t>
                      </a:r>
                      <a:endParaRPr lang="en-GB" sz="1800">
                        <a:effectLst/>
                        <a:latin typeface="Times New Roman"/>
                        <a:ea typeface="Cambria"/>
                        <a:cs typeface="Times New Roman"/>
                      </a:endParaRPr>
                    </a:p>
                  </a:txBody>
                  <a:tcPr marL="68580" marR="68580" marT="0" marB="0" anchor="ctr"/>
                </a:tc>
                <a:tc>
                  <a:txBody>
                    <a:bodyPr/>
                    <a:lstStyle/>
                    <a:p>
                      <a:pPr>
                        <a:lnSpc>
                          <a:spcPct val="150000"/>
                        </a:lnSpc>
                        <a:spcAft>
                          <a:spcPts val="0"/>
                        </a:spcAft>
                      </a:pPr>
                      <a:r>
                        <a:rPr lang="en-GB" sz="1800" dirty="0">
                          <a:effectLst/>
                          <a:latin typeface="Times New Roman"/>
                          <a:ea typeface="Times New Roman"/>
                          <a:cs typeface="Times New Roman"/>
                        </a:rPr>
                        <a:t>OBONYE</a:t>
                      </a:r>
                      <a:endParaRPr lang="en-GB" sz="1800" dirty="0">
                        <a:effectLst/>
                        <a:latin typeface="Times New Roman"/>
                        <a:ea typeface="Cambria"/>
                        <a:cs typeface="Times New Roman"/>
                      </a:endParaRPr>
                    </a:p>
                  </a:txBody>
                  <a:tcPr marL="68580" marR="68580" marT="0" marB="0" anchor="ctr"/>
                </a:tc>
                <a:tc>
                  <a:txBody>
                    <a:bodyPr/>
                    <a:lstStyle/>
                    <a:p>
                      <a:pPr algn="ctr">
                        <a:lnSpc>
                          <a:spcPct val="150000"/>
                        </a:lnSpc>
                        <a:spcAft>
                          <a:spcPts val="0"/>
                        </a:spcAft>
                      </a:pPr>
                      <a:r>
                        <a:rPr lang="en-GB" sz="1800">
                          <a:effectLst/>
                          <a:latin typeface="Times New Roman"/>
                          <a:ea typeface="Times New Roman"/>
                          <a:cs typeface="Times New Roman"/>
                        </a:rPr>
                        <a:t>25</a:t>
                      </a:r>
                      <a:endParaRPr lang="en-GB" sz="1800">
                        <a:effectLst/>
                        <a:latin typeface="Times New Roman"/>
                        <a:ea typeface="Cambria"/>
                        <a:cs typeface="Times New Roman"/>
                      </a:endParaRPr>
                    </a:p>
                  </a:txBody>
                  <a:tcPr marL="68580" marR="68580" marT="0" marB="0" anchor="ctr"/>
                </a:tc>
                <a:tc>
                  <a:txBody>
                    <a:bodyPr/>
                    <a:lstStyle/>
                    <a:p>
                      <a:pPr algn="ctr">
                        <a:lnSpc>
                          <a:spcPct val="150000"/>
                        </a:lnSpc>
                        <a:spcAft>
                          <a:spcPts val="0"/>
                        </a:spcAft>
                      </a:pPr>
                      <a:r>
                        <a:rPr lang="en-GB" sz="1800">
                          <a:effectLst/>
                          <a:latin typeface="Times New Roman"/>
                          <a:ea typeface="Times New Roman"/>
                          <a:cs typeface="Times New Roman"/>
                        </a:rPr>
                        <a:t>-21.31</a:t>
                      </a:r>
                      <a:endParaRPr lang="en-GB" sz="1800">
                        <a:effectLst/>
                        <a:latin typeface="Times New Roman"/>
                        <a:ea typeface="Cambria"/>
                        <a:cs typeface="Times New Roman"/>
                      </a:endParaRPr>
                    </a:p>
                  </a:txBody>
                  <a:tcPr marL="68580" marR="68580" marT="0" marB="0" anchor="ctr"/>
                </a:tc>
                <a:tc vMerge="1">
                  <a:txBody>
                    <a:bodyPr/>
                    <a:lstStyle/>
                    <a:p>
                      <a:endParaRPr lang="en-US"/>
                    </a:p>
                  </a:txBody>
                  <a:tcPr/>
                </a:tc>
              </a:tr>
              <a:tr h="466296">
                <a:tc>
                  <a:txBody>
                    <a:bodyPr/>
                    <a:lstStyle/>
                    <a:p>
                      <a:pPr algn="ctr">
                        <a:lnSpc>
                          <a:spcPct val="150000"/>
                        </a:lnSpc>
                        <a:spcAft>
                          <a:spcPts val="0"/>
                        </a:spcAft>
                      </a:pPr>
                      <a:r>
                        <a:rPr lang="en-GB" sz="1800">
                          <a:effectLst/>
                          <a:latin typeface="Times New Roman"/>
                          <a:ea typeface="Times New Roman"/>
                          <a:cs typeface="Times New Roman"/>
                        </a:rPr>
                        <a:t>A</a:t>
                      </a:r>
                      <a:endParaRPr lang="en-GB" sz="1800">
                        <a:effectLst/>
                        <a:latin typeface="Times New Roman"/>
                        <a:ea typeface="Cambria"/>
                        <a:cs typeface="Times New Roman"/>
                      </a:endParaRPr>
                    </a:p>
                  </a:txBody>
                  <a:tcPr marL="68580" marR="68580" marT="0" marB="0" anchor="ctr"/>
                </a:tc>
                <a:tc>
                  <a:txBody>
                    <a:bodyPr/>
                    <a:lstStyle/>
                    <a:p>
                      <a:pPr>
                        <a:lnSpc>
                          <a:spcPct val="150000"/>
                        </a:lnSpc>
                        <a:spcAft>
                          <a:spcPts val="0"/>
                        </a:spcAft>
                      </a:pPr>
                      <a:r>
                        <a:rPr lang="en-GB" sz="1800">
                          <a:effectLst/>
                          <a:latin typeface="Times New Roman"/>
                          <a:ea typeface="Times New Roman"/>
                          <a:cs typeface="Times New Roman"/>
                        </a:rPr>
                        <a:t>ODIRILE</a:t>
                      </a:r>
                      <a:endParaRPr lang="en-GB" sz="1800">
                        <a:effectLst/>
                        <a:latin typeface="Times New Roman"/>
                        <a:ea typeface="Cambria"/>
                        <a:cs typeface="Times New Roman"/>
                      </a:endParaRPr>
                    </a:p>
                  </a:txBody>
                  <a:tcPr marL="68580" marR="68580" marT="0" marB="0" anchor="ctr"/>
                </a:tc>
                <a:tc>
                  <a:txBody>
                    <a:bodyPr/>
                    <a:lstStyle/>
                    <a:p>
                      <a:pPr algn="ctr">
                        <a:lnSpc>
                          <a:spcPct val="150000"/>
                        </a:lnSpc>
                        <a:spcAft>
                          <a:spcPts val="0"/>
                        </a:spcAft>
                      </a:pPr>
                      <a:r>
                        <a:rPr lang="en-GB" sz="1800">
                          <a:effectLst/>
                          <a:latin typeface="Times New Roman"/>
                          <a:ea typeface="Times New Roman"/>
                          <a:cs typeface="Times New Roman"/>
                        </a:rPr>
                        <a:t>29</a:t>
                      </a:r>
                      <a:endParaRPr lang="en-GB" sz="1800">
                        <a:effectLst/>
                        <a:latin typeface="Times New Roman"/>
                        <a:ea typeface="Cambria"/>
                        <a:cs typeface="Times New Roman"/>
                      </a:endParaRPr>
                    </a:p>
                  </a:txBody>
                  <a:tcPr marL="68580" marR="68580" marT="0" marB="0" anchor="ctr"/>
                </a:tc>
                <a:tc>
                  <a:txBody>
                    <a:bodyPr/>
                    <a:lstStyle/>
                    <a:p>
                      <a:pPr algn="ctr">
                        <a:lnSpc>
                          <a:spcPct val="150000"/>
                        </a:lnSpc>
                        <a:spcAft>
                          <a:spcPts val="0"/>
                        </a:spcAft>
                      </a:pPr>
                      <a:r>
                        <a:rPr lang="en-GB" sz="1800">
                          <a:effectLst/>
                          <a:latin typeface="Times New Roman"/>
                          <a:ea typeface="Times New Roman"/>
                          <a:cs typeface="Times New Roman"/>
                        </a:rPr>
                        <a:t>28.29</a:t>
                      </a:r>
                      <a:endParaRPr lang="en-GB" sz="1800">
                        <a:effectLst/>
                        <a:latin typeface="Times New Roman"/>
                        <a:ea typeface="Cambria"/>
                        <a:cs typeface="Times New Roman"/>
                      </a:endParaRPr>
                    </a:p>
                  </a:txBody>
                  <a:tcPr marL="68580" marR="68580" marT="0" marB="0" anchor="ctr"/>
                </a:tc>
                <a:tc rowSpan="3">
                  <a:txBody>
                    <a:bodyPr/>
                    <a:lstStyle/>
                    <a:p>
                      <a:pPr algn="ctr">
                        <a:lnSpc>
                          <a:spcPct val="150000"/>
                        </a:lnSpc>
                        <a:spcAft>
                          <a:spcPts val="0"/>
                        </a:spcAft>
                      </a:pPr>
                      <a:r>
                        <a:rPr lang="en-GB" sz="1800" dirty="0">
                          <a:effectLst/>
                          <a:latin typeface="Times New Roman"/>
                          <a:ea typeface="Times New Roman"/>
                          <a:cs typeface="Times New Roman"/>
                        </a:rPr>
                        <a:t>0.27</a:t>
                      </a:r>
                      <a:endParaRPr lang="en-GB" sz="1800" dirty="0">
                        <a:effectLst/>
                        <a:latin typeface="Times New Roman"/>
                        <a:ea typeface="Cambria"/>
                        <a:cs typeface="Times New Roman"/>
                      </a:endParaRPr>
                    </a:p>
                  </a:txBody>
                  <a:tcPr marL="68580" marR="68580" marT="0" marB="0" anchor="ctr"/>
                </a:tc>
              </a:tr>
              <a:tr h="466296">
                <a:tc>
                  <a:txBody>
                    <a:bodyPr/>
                    <a:lstStyle/>
                    <a:p>
                      <a:pPr algn="ctr">
                        <a:lnSpc>
                          <a:spcPct val="150000"/>
                        </a:lnSpc>
                        <a:spcAft>
                          <a:spcPts val="0"/>
                        </a:spcAft>
                      </a:pPr>
                      <a:r>
                        <a:rPr lang="en-GB" sz="1800">
                          <a:effectLst/>
                          <a:latin typeface="Times New Roman"/>
                          <a:ea typeface="Times New Roman"/>
                          <a:cs typeface="Times New Roman"/>
                        </a:rPr>
                        <a:t>M</a:t>
                      </a:r>
                      <a:endParaRPr lang="en-GB" sz="1800">
                        <a:effectLst/>
                        <a:latin typeface="Times New Roman"/>
                        <a:ea typeface="Cambria"/>
                        <a:cs typeface="Times New Roman"/>
                      </a:endParaRPr>
                    </a:p>
                  </a:txBody>
                  <a:tcPr marL="68580" marR="68580" marT="0" marB="0" anchor="ctr"/>
                </a:tc>
                <a:tc>
                  <a:txBody>
                    <a:bodyPr/>
                    <a:lstStyle/>
                    <a:p>
                      <a:pPr>
                        <a:lnSpc>
                          <a:spcPct val="150000"/>
                        </a:lnSpc>
                        <a:spcAft>
                          <a:spcPts val="0"/>
                        </a:spcAft>
                      </a:pPr>
                      <a:r>
                        <a:rPr lang="en-GB" sz="1800">
                          <a:effectLst/>
                          <a:latin typeface="Times New Roman"/>
                          <a:ea typeface="Times New Roman"/>
                          <a:cs typeface="Times New Roman"/>
                        </a:rPr>
                        <a:t>ODIRILE</a:t>
                      </a:r>
                      <a:endParaRPr lang="en-GB" sz="1800">
                        <a:effectLst/>
                        <a:latin typeface="Times New Roman"/>
                        <a:ea typeface="Cambria"/>
                        <a:cs typeface="Times New Roman"/>
                      </a:endParaRPr>
                    </a:p>
                  </a:txBody>
                  <a:tcPr marL="68580" marR="68580" marT="0" marB="0" anchor="ctr"/>
                </a:tc>
                <a:tc>
                  <a:txBody>
                    <a:bodyPr/>
                    <a:lstStyle/>
                    <a:p>
                      <a:pPr algn="ctr">
                        <a:lnSpc>
                          <a:spcPct val="150000"/>
                        </a:lnSpc>
                        <a:spcAft>
                          <a:spcPts val="0"/>
                        </a:spcAft>
                      </a:pPr>
                      <a:r>
                        <a:rPr lang="en-GB" sz="1800">
                          <a:effectLst/>
                          <a:latin typeface="Times New Roman"/>
                          <a:ea typeface="Times New Roman"/>
                          <a:cs typeface="Times New Roman"/>
                        </a:rPr>
                        <a:t>34</a:t>
                      </a:r>
                      <a:endParaRPr lang="en-GB" sz="1800">
                        <a:effectLst/>
                        <a:latin typeface="Times New Roman"/>
                        <a:ea typeface="Cambria"/>
                        <a:cs typeface="Times New Roman"/>
                      </a:endParaRPr>
                    </a:p>
                  </a:txBody>
                  <a:tcPr marL="68580" marR="68580" marT="0" marB="0" anchor="ctr"/>
                </a:tc>
                <a:tc>
                  <a:txBody>
                    <a:bodyPr/>
                    <a:lstStyle/>
                    <a:p>
                      <a:pPr algn="ctr">
                        <a:lnSpc>
                          <a:spcPct val="150000"/>
                        </a:lnSpc>
                        <a:spcAft>
                          <a:spcPts val="0"/>
                        </a:spcAft>
                      </a:pPr>
                      <a:r>
                        <a:rPr lang="en-GB" sz="1800">
                          <a:effectLst/>
                          <a:latin typeface="Times New Roman"/>
                          <a:ea typeface="Times New Roman"/>
                          <a:cs typeface="Times New Roman"/>
                        </a:rPr>
                        <a:t>-3.58</a:t>
                      </a:r>
                      <a:endParaRPr lang="en-GB" sz="1800">
                        <a:effectLst/>
                        <a:latin typeface="Times New Roman"/>
                        <a:ea typeface="Cambria"/>
                        <a:cs typeface="Times New Roman"/>
                      </a:endParaRPr>
                    </a:p>
                  </a:txBody>
                  <a:tcPr marL="68580" marR="68580" marT="0" marB="0" anchor="ctr"/>
                </a:tc>
                <a:tc vMerge="1">
                  <a:txBody>
                    <a:bodyPr/>
                    <a:lstStyle/>
                    <a:p>
                      <a:endParaRPr lang="en-US"/>
                    </a:p>
                  </a:txBody>
                  <a:tcPr/>
                </a:tc>
              </a:tr>
              <a:tr h="466296">
                <a:tc>
                  <a:txBody>
                    <a:bodyPr/>
                    <a:lstStyle/>
                    <a:p>
                      <a:pPr algn="ctr">
                        <a:lnSpc>
                          <a:spcPct val="150000"/>
                        </a:lnSpc>
                        <a:spcAft>
                          <a:spcPts val="0"/>
                        </a:spcAft>
                      </a:pPr>
                      <a:r>
                        <a:rPr lang="en-GB" sz="1800">
                          <a:effectLst/>
                          <a:latin typeface="Times New Roman"/>
                          <a:ea typeface="Times New Roman"/>
                          <a:cs typeface="Times New Roman"/>
                        </a:rPr>
                        <a:t>S</a:t>
                      </a:r>
                      <a:endParaRPr lang="en-GB" sz="1800">
                        <a:effectLst/>
                        <a:latin typeface="Times New Roman"/>
                        <a:ea typeface="Cambria"/>
                        <a:cs typeface="Times New Roman"/>
                      </a:endParaRPr>
                    </a:p>
                  </a:txBody>
                  <a:tcPr marL="68580" marR="68580" marT="0" marB="0" anchor="ctr"/>
                </a:tc>
                <a:tc>
                  <a:txBody>
                    <a:bodyPr/>
                    <a:lstStyle/>
                    <a:p>
                      <a:pPr>
                        <a:lnSpc>
                          <a:spcPct val="150000"/>
                        </a:lnSpc>
                        <a:spcAft>
                          <a:spcPts val="0"/>
                        </a:spcAft>
                      </a:pPr>
                      <a:r>
                        <a:rPr lang="en-GB" sz="1800">
                          <a:effectLst/>
                          <a:latin typeface="Times New Roman"/>
                          <a:ea typeface="Times New Roman"/>
                          <a:cs typeface="Times New Roman"/>
                        </a:rPr>
                        <a:t>ODIRILE</a:t>
                      </a:r>
                      <a:endParaRPr lang="en-GB" sz="1800">
                        <a:effectLst/>
                        <a:latin typeface="Times New Roman"/>
                        <a:ea typeface="Cambria"/>
                        <a:cs typeface="Times New Roman"/>
                      </a:endParaRPr>
                    </a:p>
                  </a:txBody>
                  <a:tcPr marL="68580" marR="68580" marT="0" marB="0" anchor="ctr"/>
                </a:tc>
                <a:tc>
                  <a:txBody>
                    <a:bodyPr/>
                    <a:lstStyle/>
                    <a:p>
                      <a:pPr algn="ctr">
                        <a:lnSpc>
                          <a:spcPct val="150000"/>
                        </a:lnSpc>
                        <a:spcAft>
                          <a:spcPts val="0"/>
                        </a:spcAft>
                      </a:pPr>
                      <a:r>
                        <a:rPr lang="en-GB" sz="1800" dirty="0">
                          <a:effectLst/>
                          <a:latin typeface="Times New Roman"/>
                          <a:ea typeface="Times New Roman"/>
                          <a:cs typeface="Times New Roman"/>
                        </a:rPr>
                        <a:t>33</a:t>
                      </a:r>
                      <a:endParaRPr lang="en-GB" sz="1800" dirty="0">
                        <a:effectLst/>
                        <a:latin typeface="Times New Roman"/>
                        <a:ea typeface="Cambria"/>
                        <a:cs typeface="Times New Roman"/>
                      </a:endParaRPr>
                    </a:p>
                  </a:txBody>
                  <a:tcPr marL="68580" marR="68580" marT="0" marB="0" anchor="ctr"/>
                </a:tc>
                <a:tc>
                  <a:txBody>
                    <a:bodyPr/>
                    <a:lstStyle/>
                    <a:p>
                      <a:pPr algn="ctr">
                        <a:lnSpc>
                          <a:spcPct val="150000"/>
                        </a:lnSpc>
                        <a:spcAft>
                          <a:spcPts val="0"/>
                        </a:spcAft>
                      </a:pPr>
                      <a:r>
                        <a:rPr lang="en-GB" sz="1800" dirty="0">
                          <a:effectLst/>
                          <a:latin typeface="Times New Roman"/>
                          <a:ea typeface="Times New Roman"/>
                          <a:cs typeface="Times New Roman"/>
                        </a:rPr>
                        <a:t>0.77</a:t>
                      </a:r>
                      <a:endParaRPr lang="en-GB" sz="1800" dirty="0">
                        <a:effectLst/>
                        <a:latin typeface="Times New Roman"/>
                        <a:ea typeface="Cambria"/>
                        <a:cs typeface="Times New Roman"/>
                      </a:endParaRPr>
                    </a:p>
                  </a:txBody>
                  <a:tcPr marL="68580" marR="68580" marT="0" marB="0" anchor="ctr"/>
                </a:tc>
                <a:tc vMerge="1">
                  <a:txBody>
                    <a:bodyPr/>
                    <a:lstStyle/>
                    <a:p>
                      <a:endParaRPr lang="en-US"/>
                    </a:p>
                  </a:txBody>
                  <a:tcPr/>
                </a:tc>
              </a:tr>
            </a:tbl>
          </a:graphicData>
        </a:graphic>
      </p:graphicFrame>
    </p:spTree>
    <p:extLst>
      <p:ext uri="{BB962C8B-B14F-4D97-AF65-F5344CB8AC3E}">
        <p14:creationId xmlns:p14="http://schemas.microsoft.com/office/powerpoint/2010/main" val="42574904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11663</TotalTime>
  <Words>1098</Words>
  <Application>Microsoft Macintosh PowerPoint</Application>
  <PresentationFormat>On-screen Show (4:3)</PresentationFormat>
  <Paragraphs>205</Paragraphs>
  <Slides>15</Slides>
  <Notes>10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Quality Education: Can Value-Added Methodologies  (VAM) Come to the rescue? </vt:lpstr>
      <vt:lpstr>The current situation</vt:lpstr>
      <vt:lpstr>Research Topic</vt:lpstr>
      <vt:lpstr>Different VA Methods  </vt:lpstr>
      <vt:lpstr>Example variables that could be factored  into multiple regression models</vt:lpstr>
      <vt:lpstr>Research Methods</vt:lpstr>
      <vt:lpstr>Calculation of student VA score</vt:lpstr>
      <vt:lpstr>Calculation of Teacher VA score</vt:lpstr>
      <vt:lpstr>Real stats comparing teachers in                Setswana at school ‘X’</vt:lpstr>
      <vt:lpstr>Teachers ranked in Setswana across 21 classes  from School ’X’, according to the VA  of the children who sat the exam. </vt:lpstr>
      <vt:lpstr>Graphical representation of VA for Setswana </vt:lpstr>
      <vt:lpstr>Research Findings</vt:lpstr>
      <vt:lpstr>Implications</vt:lpstr>
      <vt:lpstr>Conclusion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Quality Education: Can Value Addition Methodologies (VAM) come to the rescue?</dc:title>
  <dc:creator>Peter D'Arcy</dc:creator>
  <cp:lastModifiedBy>Peter D'Arcy</cp:lastModifiedBy>
  <cp:revision>73</cp:revision>
  <dcterms:created xsi:type="dcterms:W3CDTF">2018-06-24T12:59:44Z</dcterms:created>
  <dcterms:modified xsi:type="dcterms:W3CDTF">2019-05-21T16:13:17Z</dcterms:modified>
</cp:coreProperties>
</file>